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9" r:id="rId2"/>
    <p:sldId id="282" r:id="rId3"/>
    <p:sldId id="286" r:id="rId4"/>
    <p:sldId id="290" r:id="rId5"/>
    <p:sldId id="291" r:id="rId6"/>
    <p:sldId id="292" r:id="rId7"/>
    <p:sldId id="294" r:id="rId8"/>
    <p:sldId id="295" r:id="rId9"/>
    <p:sldId id="296" r:id="rId10"/>
    <p:sldId id="297" r:id="rId11"/>
    <p:sldId id="298" r:id="rId12"/>
    <p:sldId id="318" r:id="rId13"/>
    <p:sldId id="300" r:id="rId14"/>
    <p:sldId id="311" r:id="rId15"/>
    <p:sldId id="310" r:id="rId16"/>
    <p:sldId id="309" r:id="rId17"/>
    <p:sldId id="317" r:id="rId18"/>
    <p:sldId id="308" r:id="rId19"/>
    <p:sldId id="307" r:id="rId20"/>
    <p:sldId id="306" r:id="rId21"/>
    <p:sldId id="305" r:id="rId22"/>
    <p:sldId id="304" r:id="rId23"/>
    <p:sldId id="303" r:id="rId24"/>
    <p:sldId id="302" r:id="rId25"/>
    <p:sldId id="316" r:id="rId26"/>
    <p:sldId id="315" r:id="rId27"/>
    <p:sldId id="314" r:id="rId28"/>
    <p:sldId id="313" r:id="rId29"/>
    <p:sldId id="319" r:id="rId30"/>
    <p:sldId id="289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7B845-D1EA-4D4A-A46C-E968E4DD33F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ADCE47C-04AA-4B18-B5C3-60124D30A3DF}">
      <dgm:prSet phldrT="[Metin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SINIFLAR</a:t>
          </a:r>
          <a:endParaRPr lang="tr-TR" dirty="0"/>
        </a:p>
      </dgm:t>
    </dgm:pt>
    <dgm:pt modelId="{F7495338-8CA0-426F-8D56-FB2790CCA6E4}" type="parTrans" cxnId="{E9B5297B-62D8-4E34-AF4E-0374C973F660}">
      <dgm:prSet/>
      <dgm:spPr/>
      <dgm:t>
        <a:bodyPr/>
        <a:lstStyle/>
        <a:p>
          <a:endParaRPr lang="tr-TR"/>
        </a:p>
      </dgm:t>
    </dgm:pt>
    <dgm:pt modelId="{D4A8A3F4-76C2-4730-9D3C-C1C1BA930497}" type="sibTrans" cxnId="{E9B5297B-62D8-4E34-AF4E-0374C973F660}">
      <dgm:prSet/>
      <dgm:spPr/>
      <dgm:t>
        <a:bodyPr/>
        <a:lstStyle/>
        <a:p>
          <a:endParaRPr lang="tr-TR"/>
        </a:p>
      </dgm:t>
    </dgm:pt>
    <dgm:pt modelId="{A4C5121F-6C9E-4DEF-A79C-CF5FD8D34B7E}">
      <dgm:prSet phldrT="[Metin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/>
            <a:t>1. Dönem 5. sınıf müfredat konuları</a:t>
          </a:r>
          <a:endParaRPr lang="tr-TR" dirty="0"/>
        </a:p>
      </dgm:t>
    </dgm:pt>
    <dgm:pt modelId="{15A69127-EFF0-4FB9-B000-085DA5DC7B72}" type="parTrans" cxnId="{58E2E135-2253-4790-9087-8A888A16FAC9}">
      <dgm:prSet/>
      <dgm:spPr/>
      <dgm:t>
        <a:bodyPr/>
        <a:lstStyle/>
        <a:p>
          <a:endParaRPr lang="tr-TR"/>
        </a:p>
      </dgm:t>
    </dgm:pt>
    <dgm:pt modelId="{580D4124-6EF0-4B78-A6CC-907822F874A2}" type="sibTrans" cxnId="{58E2E135-2253-4790-9087-8A888A16FAC9}">
      <dgm:prSet/>
      <dgm:spPr/>
      <dgm:t>
        <a:bodyPr/>
        <a:lstStyle/>
        <a:p>
          <a:endParaRPr lang="tr-TR"/>
        </a:p>
      </dgm:t>
    </dgm:pt>
    <dgm:pt modelId="{D6189EE1-1D56-4A51-9E42-79F2DB57DD3B}">
      <dgm:prSet phldrT="[Metin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SINIFLAR</a:t>
          </a:r>
          <a:endParaRPr lang="tr-TR" dirty="0"/>
        </a:p>
      </dgm:t>
    </dgm:pt>
    <dgm:pt modelId="{9EC396A3-3890-47CC-84D2-1568AB567EF3}" type="parTrans" cxnId="{1C56EB08-26BB-4480-8B30-B4675CB3FB28}">
      <dgm:prSet/>
      <dgm:spPr/>
      <dgm:t>
        <a:bodyPr/>
        <a:lstStyle/>
        <a:p>
          <a:endParaRPr lang="tr-TR"/>
        </a:p>
      </dgm:t>
    </dgm:pt>
    <dgm:pt modelId="{F0646D24-9123-4215-A7F9-5619F2066173}" type="sibTrans" cxnId="{1C56EB08-26BB-4480-8B30-B4675CB3FB28}">
      <dgm:prSet/>
      <dgm:spPr/>
      <dgm:t>
        <a:bodyPr/>
        <a:lstStyle/>
        <a:p>
          <a:endParaRPr lang="tr-TR"/>
        </a:p>
      </dgm:t>
    </dgm:pt>
    <dgm:pt modelId="{02DB67C3-A408-4991-A7D4-A3F17CB24808}">
      <dgm:prSet phldrT="[Metin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/>
            <a:t>1. Dönem </a:t>
          </a:r>
          <a:r>
            <a:rPr lang="tr-TR" dirty="0" err="1" smtClean="0"/>
            <a:t>Scratch</a:t>
          </a:r>
          <a:endParaRPr lang="tr-TR" dirty="0"/>
        </a:p>
      </dgm:t>
    </dgm:pt>
    <dgm:pt modelId="{C2322556-AD75-4482-8EFE-1F358641C419}" type="parTrans" cxnId="{109E8E02-AA75-4F34-AA5D-7BE3FFDE5A6C}">
      <dgm:prSet/>
      <dgm:spPr/>
      <dgm:t>
        <a:bodyPr/>
        <a:lstStyle/>
        <a:p>
          <a:endParaRPr lang="tr-TR"/>
        </a:p>
      </dgm:t>
    </dgm:pt>
    <dgm:pt modelId="{6D01220D-757F-4CA6-826F-A552ED6DA441}" type="sibTrans" cxnId="{109E8E02-AA75-4F34-AA5D-7BE3FFDE5A6C}">
      <dgm:prSet/>
      <dgm:spPr/>
      <dgm:t>
        <a:bodyPr/>
        <a:lstStyle/>
        <a:p>
          <a:endParaRPr lang="tr-TR"/>
        </a:p>
      </dgm:t>
    </dgm:pt>
    <dgm:pt modelId="{F3FE8658-3B36-4E61-8AD1-B57E762028D5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/>
            <a:t>2. Dönem Algoritma- code.org dersler</a:t>
          </a:r>
        </a:p>
      </dgm:t>
    </dgm:pt>
    <dgm:pt modelId="{2ABA645A-9EE9-45D7-AD80-5C31DB3FB24E}" type="parTrans" cxnId="{3654126E-1EC3-4068-A11A-DC103FCE1A89}">
      <dgm:prSet/>
      <dgm:spPr/>
      <dgm:t>
        <a:bodyPr/>
        <a:lstStyle/>
        <a:p>
          <a:endParaRPr lang="tr-TR"/>
        </a:p>
      </dgm:t>
    </dgm:pt>
    <dgm:pt modelId="{DE3EAE7F-2812-48D6-8E3E-49CDB877278B}" type="sibTrans" cxnId="{3654126E-1EC3-4068-A11A-DC103FCE1A89}">
      <dgm:prSet/>
      <dgm:spPr/>
      <dgm:t>
        <a:bodyPr/>
        <a:lstStyle/>
        <a:p>
          <a:endParaRPr lang="tr-TR"/>
        </a:p>
      </dgm:t>
    </dgm:pt>
    <dgm:pt modelId="{BE3526DF-68F1-4C98-AB50-E61B31A50E6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/>
            <a:t>2. Dönem Kodu Game </a:t>
          </a:r>
          <a:r>
            <a:rPr lang="tr-TR" dirty="0" err="1" smtClean="0"/>
            <a:t>Lab</a:t>
          </a:r>
          <a:r>
            <a:rPr lang="tr-TR" dirty="0" smtClean="0"/>
            <a:t> - HTML, CSS</a:t>
          </a:r>
          <a:endParaRPr lang="tr-TR" dirty="0"/>
        </a:p>
      </dgm:t>
    </dgm:pt>
    <dgm:pt modelId="{F7C312E9-11B1-4218-B129-719E037B6577}" type="parTrans" cxnId="{61F7BF43-CD59-459A-9C59-B65E4FDB6178}">
      <dgm:prSet/>
      <dgm:spPr/>
      <dgm:t>
        <a:bodyPr/>
        <a:lstStyle/>
        <a:p>
          <a:endParaRPr lang="tr-TR"/>
        </a:p>
      </dgm:t>
    </dgm:pt>
    <dgm:pt modelId="{EA45520D-ECD6-4DDA-A12E-ABA682ACA986}" type="sibTrans" cxnId="{61F7BF43-CD59-459A-9C59-B65E4FDB6178}">
      <dgm:prSet/>
      <dgm:spPr/>
      <dgm:t>
        <a:bodyPr/>
        <a:lstStyle/>
        <a:p>
          <a:endParaRPr lang="tr-TR"/>
        </a:p>
      </dgm:t>
    </dgm:pt>
    <dgm:pt modelId="{A0A2C889-87A3-401D-A4ED-EBD722634A59}" type="pres">
      <dgm:prSet presAssocID="{32E7B845-D1EA-4D4A-A46C-E968E4DD33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6ED1511-F4DB-402A-A09C-605648203655}" type="pres">
      <dgm:prSet presAssocID="{3ADCE47C-04AA-4B18-B5C3-60124D30A3DF}" presName="linNode" presStyleCnt="0"/>
      <dgm:spPr/>
    </dgm:pt>
    <dgm:pt modelId="{E539A8AF-0B65-4F03-868C-5CBE1C8AD02D}" type="pres">
      <dgm:prSet presAssocID="{3ADCE47C-04AA-4B18-B5C3-60124D30A3DF}" presName="parentText" presStyleLbl="node1" presStyleIdx="0" presStyleCnt="2" custScaleX="64346" custLinFactNeighborX="-1302" custLinFactNeighborY="-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C9A918-624F-40BD-80D3-015754CE640A}" type="pres">
      <dgm:prSet presAssocID="{3ADCE47C-04AA-4B18-B5C3-60124D30A3DF}" presName="descendantText" presStyleLbl="alignAccFollowNode1" presStyleIdx="0" presStyleCnt="2" custScaleX="111567" custLinFactNeighborX="-41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3FBB10-C8CC-47C0-B068-CCD49F56E3C7}" type="pres">
      <dgm:prSet presAssocID="{D4A8A3F4-76C2-4730-9D3C-C1C1BA930497}" presName="sp" presStyleCnt="0"/>
      <dgm:spPr/>
    </dgm:pt>
    <dgm:pt modelId="{C88C6159-FE92-427D-9BBD-719C29C66CBA}" type="pres">
      <dgm:prSet presAssocID="{D6189EE1-1D56-4A51-9E42-79F2DB57DD3B}" presName="linNode" presStyleCnt="0"/>
      <dgm:spPr/>
    </dgm:pt>
    <dgm:pt modelId="{0A0D6E69-6260-4D59-977E-A859733832E7}" type="pres">
      <dgm:prSet presAssocID="{D6189EE1-1D56-4A51-9E42-79F2DB57DD3B}" presName="parentText" presStyleLbl="node1" presStyleIdx="1" presStyleCnt="2" custScaleX="64346" custLinFactNeighborX="-156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1BAE87-57C0-4A28-AFB1-46045623B457}" type="pres">
      <dgm:prSet presAssocID="{D6189EE1-1D56-4A51-9E42-79F2DB57DD3B}" presName="descendantText" presStyleLbl="alignAccFollowNode1" presStyleIdx="1" presStyleCnt="2" custScaleX="111817" custLinFactNeighborX="-4113" custLinFactNeighborY="154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C56EB08-26BB-4480-8B30-B4675CB3FB28}" srcId="{32E7B845-D1EA-4D4A-A46C-E968E4DD33FE}" destId="{D6189EE1-1D56-4A51-9E42-79F2DB57DD3B}" srcOrd="1" destOrd="0" parTransId="{9EC396A3-3890-47CC-84D2-1568AB567EF3}" sibTransId="{F0646D24-9123-4215-A7F9-5619F2066173}"/>
    <dgm:cxn modelId="{61F7BF43-CD59-459A-9C59-B65E4FDB6178}" srcId="{D6189EE1-1D56-4A51-9E42-79F2DB57DD3B}" destId="{BE3526DF-68F1-4C98-AB50-E61B31A50E67}" srcOrd="1" destOrd="0" parTransId="{F7C312E9-11B1-4218-B129-719E037B6577}" sibTransId="{EA45520D-ECD6-4DDA-A12E-ABA682ACA986}"/>
    <dgm:cxn modelId="{3654126E-1EC3-4068-A11A-DC103FCE1A89}" srcId="{3ADCE47C-04AA-4B18-B5C3-60124D30A3DF}" destId="{F3FE8658-3B36-4E61-8AD1-B57E762028D5}" srcOrd="1" destOrd="0" parTransId="{2ABA645A-9EE9-45D7-AD80-5C31DB3FB24E}" sibTransId="{DE3EAE7F-2812-48D6-8E3E-49CDB877278B}"/>
    <dgm:cxn modelId="{0B2694FB-4CC6-4B40-896C-90A12E7F2619}" type="presOf" srcId="{A4C5121F-6C9E-4DEF-A79C-CF5FD8D34B7E}" destId="{28C9A918-624F-40BD-80D3-015754CE640A}" srcOrd="0" destOrd="0" presId="urn:microsoft.com/office/officeart/2005/8/layout/vList5"/>
    <dgm:cxn modelId="{9FD0CCC3-EE63-45A3-8180-17E7DC93F325}" type="presOf" srcId="{BE3526DF-68F1-4C98-AB50-E61B31A50E67}" destId="{191BAE87-57C0-4A28-AFB1-46045623B457}" srcOrd="0" destOrd="1" presId="urn:microsoft.com/office/officeart/2005/8/layout/vList5"/>
    <dgm:cxn modelId="{58E2E135-2253-4790-9087-8A888A16FAC9}" srcId="{3ADCE47C-04AA-4B18-B5C3-60124D30A3DF}" destId="{A4C5121F-6C9E-4DEF-A79C-CF5FD8D34B7E}" srcOrd="0" destOrd="0" parTransId="{15A69127-EFF0-4FB9-B000-085DA5DC7B72}" sibTransId="{580D4124-6EF0-4B78-A6CC-907822F874A2}"/>
    <dgm:cxn modelId="{74589F7A-51BF-4F9D-98CE-961B50DDF6DA}" type="presOf" srcId="{32E7B845-D1EA-4D4A-A46C-E968E4DD33FE}" destId="{A0A2C889-87A3-401D-A4ED-EBD722634A59}" srcOrd="0" destOrd="0" presId="urn:microsoft.com/office/officeart/2005/8/layout/vList5"/>
    <dgm:cxn modelId="{CF7F98C0-65C2-4F2E-B5A0-DF300C40005C}" type="presOf" srcId="{D6189EE1-1D56-4A51-9E42-79F2DB57DD3B}" destId="{0A0D6E69-6260-4D59-977E-A859733832E7}" srcOrd="0" destOrd="0" presId="urn:microsoft.com/office/officeart/2005/8/layout/vList5"/>
    <dgm:cxn modelId="{4EAD37F0-C477-4AFD-9525-23211385E1E2}" type="presOf" srcId="{F3FE8658-3B36-4E61-8AD1-B57E762028D5}" destId="{28C9A918-624F-40BD-80D3-015754CE640A}" srcOrd="0" destOrd="1" presId="urn:microsoft.com/office/officeart/2005/8/layout/vList5"/>
    <dgm:cxn modelId="{E8DA1DE5-CD0C-480C-A5E9-9A3CFD8F28A1}" type="presOf" srcId="{02DB67C3-A408-4991-A7D4-A3F17CB24808}" destId="{191BAE87-57C0-4A28-AFB1-46045623B457}" srcOrd="0" destOrd="0" presId="urn:microsoft.com/office/officeart/2005/8/layout/vList5"/>
    <dgm:cxn modelId="{109E8E02-AA75-4F34-AA5D-7BE3FFDE5A6C}" srcId="{D6189EE1-1D56-4A51-9E42-79F2DB57DD3B}" destId="{02DB67C3-A408-4991-A7D4-A3F17CB24808}" srcOrd="0" destOrd="0" parTransId="{C2322556-AD75-4482-8EFE-1F358641C419}" sibTransId="{6D01220D-757F-4CA6-826F-A552ED6DA441}"/>
    <dgm:cxn modelId="{F4D64D28-7E9A-438C-8A07-40FA86082D83}" type="presOf" srcId="{3ADCE47C-04AA-4B18-B5C3-60124D30A3DF}" destId="{E539A8AF-0B65-4F03-868C-5CBE1C8AD02D}" srcOrd="0" destOrd="0" presId="urn:microsoft.com/office/officeart/2005/8/layout/vList5"/>
    <dgm:cxn modelId="{E9B5297B-62D8-4E34-AF4E-0374C973F660}" srcId="{32E7B845-D1EA-4D4A-A46C-E968E4DD33FE}" destId="{3ADCE47C-04AA-4B18-B5C3-60124D30A3DF}" srcOrd="0" destOrd="0" parTransId="{F7495338-8CA0-426F-8D56-FB2790CCA6E4}" sibTransId="{D4A8A3F4-76C2-4730-9D3C-C1C1BA930497}"/>
    <dgm:cxn modelId="{06E581AB-6905-4A44-8979-E6324F4EB1AF}" type="presParOf" srcId="{A0A2C889-87A3-401D-A4ED-EBD722634A59}" destId="{36ED1511-F4DB-402A-A09C-605648203655}" srcOrd="0" destOrd="0" presId="urn:microsoft.com/office/officeart/2005/8/layout/vList5"/>
    <dgm:cxn modelId="{370761EC-B2DB-42EE-8D53-B17C5A96DD9D}" type="presParOf" srcId="{36ED1511-F4DB-402A-A09C-605648203655}" destId="{E539A8AF-0B65-4F03-868C-5CBE1C8AD02D}" srcOrd="0" destOrd="0" presId="urn:microsoft.com/office/officeart/2005/8/layout/vList5"/>
    <dgm:cxn modelId="{A49F188A-217C-4DF6-BAA6-53E0DFE02492}" type="presParOf" srcId="{36ED1511-F4DB-402A-A09C-605648203655}" destId="{28C9A918-624F-40BD-80D3-015754CE640A}" srcOrd="1" destOrd="0" presId="urn:microsoft.com/office/officeart/2005/8/layout/vList5"/>
    <dgm:cxn modelId="{ED92C076-4C47-4C20-BBCD-F1CC55120356}" type="presParOf" srcId="{A0A2C889-87A3-401D-A4ED-EBD722634A59}" destId="{D63FBB10-C8CC-47C0-B068-CCD49F56E3C7}" srcOrd="1" destOrd="0" presId="urn:microsoft.com/office/officeart/2005/8/layout/vList5"/>
    <dgm:cxn modelId="{F222B379-0189-402B-9818-756895375544}" type="presParOf" srcId="{A0A2C889-87A3-401D-A4ED-EBD722634A59}" destId="{C88C6159-FE92-427D-9BBD-719C29C66CBA}" srcOrd="2" destOrd="0" presId="urn:microsoft.com/office/officeart/2005/8/layout/vList5"/>
    <dgm:cxn modelId="{EDA6FD62-03F5-4DD5-8219-48EEBFA2BEF9}" type="presParOf" srcId="{C88C6159-FE92-427D-9BBD-719C29C66CBA}" destId="{0A0D6E69-6260-4D59-977E-A859733832E7}" srcOrd="0" destOrd="0" presId="urn:microsoft.com/office/officeart/2005/8/layout/vList5"/>
    <dgm:cxn modelId="{B0310BCC-B16C-49FE-BEC4-DF3EEBA5BF7A}" type="presParOf" srcId="{C88C6159-FE92-427D-9BBD-719C29C66CBA}" destId="{191BAE87-57C0-4A28-AFB1-46045623B45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9A918-624F-40BD-80D3-015754CE640A}">
      <dsp:nvSpPr>
        <dsp:cNvPr id="0" name=""/>
        <dsp:cNvSpPr/>
      </dsp:nvSpPr>
      <dsp:spPr>
        <a:xfrm rot="5400000">
          <a:off x="4803774" y="-2337745"/>
          <a:ext cx="1585912" cy="6657981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1. Dönem 5. sınıf müfredat konuları</a:t>
          </a:r>
          <a:endParaRPr lang="tr-T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2. Dönem Algoritma- code.org dersler</a:t>
          </a:r>
        </a:p>
      </dsp:txBody>
      <dsp:txXfrm rot="-5400000">
        <a:off x="2267740" y="275707"/>
        <a:ext cx="6580563" cy="1431076"/>
      </dsp:txXfrm>
    </dsp:sp>
    <dsp:sp modelId="{E539A8AF-0B65-4F03-868C-5CBE1C8AD02D}">
      <dsp:nvSpPr>
        <dsp:cNvPr id="0" name=""/>
        <dsp:cNvSpPr/>
      </dsp:nvSpPr>
      <dsp:spPr>
        <a:xfrm>
          <a:off x="168121" y="9"/>
          <a:ext cx="2159985" cy="198239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SINIFLAR</a:t>
          </a:r>
          <a:endParaRPr lang="tr-TR" sz="3600" kern="1200" dirty="0"/>
        </a:p>
      </dsp:txBody>
      <dsp:txXfrm>
        <a:off x="264893" y="96781"/>
        <a:ext cx="1966441" cy="1788846"/>
      </dsp:txXfrm>
    </dsp:sp>
    <dsp:sp modelId="{191BAE87-57C0-4A28-AFB1-46045623B457}">
      <dsp:nvSpPr>
        <dsp:cNvPr id="0" name=""/>
        <dsp:cNvSpPr/>
      </dsp:nvSpPr>
      <dsp:spPr>
        <a:xfrm rot="5400000">
          <a:off x="4811234" y="-239240"/>
          <a:ext cx="1585912" cy="6672900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1. Dönem </a:t>
          </a:r>
          <a:r>
            <a:rPr lang="tr-TR" sz="2900" kern="1200" dirty="0" err="1" smtClean="0"/>
            <a:t>Scratch</a:t>
          </a:r>
          <a:endParaRPr lang="tr-T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2. Dönem Kodu Game </a:t>
          </a:r>
          <a:r>
            <a:rPr lang="tr-TR" sz="2900" kern="1200" dirty="0" err="1" smtClean="0"/>
            <a:t>Lab</a:t>
          </a:r>
          <a:r>
            <a:rPr lang="tr-TR" sz="2900" kern="1200" dirty="0" smtClean="0"/>
            <a:t> - HTML, CSS</a:t>
          </a:r>
          <a:endParaRPr lang="tr-TR" sz="2900" kern="1200" dirty="0"/>
        </a:p>
      </dsp:txBody>
      <dsp:txXfrm rot="-5400000">
        <a:off x="2267740" y="2381672"/>
        <a:ext cx="6595482" cy="1431076"/>
      </dsp:txXfrm>
    </dsp:sp>
    <dsp:sp modelId="{0A0D6E69-6260-4D59-977E-A859733832E7}">
      <dsp:nvSpPr>
        <dsp:cNvPr id="0" name=""/>
        <dsp:cNvSpPr/>
      </dsp:nvSpPr>
      <dsp:spPr>
        <a:xfrm>
          <a:off x="152605" y="2081559"/>
          <a:ext cx="2159985" cy="198239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SINIFLAR</a:t>
          </a:r>
          <a:endParaRPr lang="tr-TR" sz="3600" kern="1200" dirty="0"/>
        </a:p>
      </dsp:txBody>
      <dsp:txXfrm>
        <a:off x="249377" y="2178331"/>
        <a:ext cx="1966441" cy="1788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3F52A-D411-4C84-BD1F-58E37A248F4F}" type="datetimeFigureOut">
              <a:rPr lang="tr-TR" smtClean="0"/>
              <a:t>8.09.2021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25D65-A8D5-47FE-8B1D-C4BB207AC9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678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7487D-7CFB-4FCA-879E-D04F40007CEC}" type="datetimeFigureOut">
              <a:rPr lang="tr-TR" smtClean="0"/>
              <a:t>8.09.2021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6C148-914B-4017-8EF9-4840764272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358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03FE-6CD1-4083-ABF3-61CADC9464B7}" type="datetime1">
              <a:rPr lang="tr-TR" smtClean="0"/>
              <a:t>8.09.2021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8931-375E-4033-8A87-189385C75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81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8AA2-3A44-4880-9FEE-B77A95AD977C}" type="datetime1">
              <a:rPr lang="tr-TR" smtClean="0"/>
              <a:t>8.09.2021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8931-375E-4033-8A87-189385C75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199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7CDD-90F6-4655-8265-D5B03E6A864B}" type="datetime1">
              <a:rPr lang="tr-TR" smtClean="0"/>
              <a:t>8.09.2021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8931-375E-4033-8A87-189385C75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378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8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388612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 userDrawn="1"/>
        </p:nvSpPr>
        <p:spPr>
          <a:xfrm>
            <a:off x="-12225" y="6525344"/>
            <a:ext cx="9156225" cy="392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tr-TR" sz="14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Okullarda Kodlama Eğitimi | Adem TÜRK</a:t>
            </a:r>
            <a:endParaRPr lang="tr-T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pic>
        <p:nvPicPr>
          <p:cNvPr id="2050" name="Picture 2" descr="C:\Users\UzmaN\Desktop\Başlıksız-1 kopy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78868"/>
            <a:ext cx="9216000" cy="149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 userDrawn="1"/>
        </p:nvSpPr>
        <p:spPr>
          <a:xfrm>
            <a:off x="-12953" y="374566"/>
            <a:ext cx="18716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Kodlama</a:t>
            </a:r>
            <a:endParaRPr lang="tr-TR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 userDrawn="1"/>
        </p:nvSpPr>
        <p:spPr>
          <a:xfrm>
            <a:off x="7467066" y="313010"/>
            <a:ext cx="1676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Robotik</a:t>
            </a:r>
            <a:endParaRPr lang="tr-TR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>
            <a:lvl1pPr>
              <a:defRPr sz="1400" b="1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tr-TR" dirty="0" smtClean="0"/>
              <a:t>[</a:t>
            </a:r>
            <a:fld id="{F3CE40CA-6CC5-4AC4-96E0-BDC1B545EC49}" type="slidenum">
              <a:rPr lang="tr-TR" smtClean="0"/>
              <a:pPr algn="ctr"/>
              <a:t>‹#›</a:t>
            </a:fld>
            <a:r>
              <a:rPr lang="tr-TR" dirty="0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46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D3FB-F25A-4201-8BE6-F29FD2460B2A}" type="datetime1">
              <a:rPr lang="tr-TR" smtClean="0"/>
              <a:t>8.09.2021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8931-375E-4033-8A87-189385C75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346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D602-122E-44F3-A2EA-E09E4E68AD40}" type="datetime1">
              <a:rPr lang="tr-TR" smtClean="0"/>
              <a:t>8.09.2021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8931-375E-4033-8A87-189385C75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093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4372-78A4-4652-B938-13A2D3E279E5}" type="datetime1">
              <a:rPr lang="tr-TR" smtClean="0"/>
              <a:t>8.09.2021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8931-375E-4033-8A87-189385C75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449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8D2D-CDFE-4C81-88F5-DA7FE9C2A2A9}" type="datetime1">
              <a:rPr lang="tr-TR" smtClean="0"/>
              <a:t>8.09.2021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8931-375E-4033-8A87-189385C75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67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6C0C-B975-4B2E-97EF-68B6A3BCB0B9}" type="datetime1">
              <a:rPr lang="tr-TR" smtClean="0"/>
              <a:t>8.09.2021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8931-375E-4033-8A87-189385C75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30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CFB0-6BAF-4367-9F77-17D0A45F04AF}" type="datetime1">
              <a:rPr lang="tr-TR" smtClean="0"/>
              <a:t>8.09.2021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8931-375E-4033-8A87-189385C75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32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5696-8001-4B69-93CA-466EA78ABE56}" type="datetime1">
              <a:rPr lang="tr-TR" smtClean="0"/>
              <a:t>8.09.2021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8931-375E-4033-8A87-189385C75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612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D62BF-08DA-42B3-97AE-789CA1EE1EF0}" type="datetime1">
              <a:rPr lang="tr-TR" smtClean="0"/>
              <a:t>8.09.2021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58931-375E-4033-8A87-189385C75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418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tr-TR" dirty="0" smtClean="0"/>
              <a:t>[</a:t>
            </a:r>
            <a:fld id="{F3CE40CA-6CC5-4AC4-96E0-BDC1B545EC49}" type="slidenum">
              <a:rPr lang="tr-TR" smtClean="0"/>
              <a:pPr algn="ctr"/>
              <a:t>1</a:t>
            </a:fld>
            <a:r>
              <a:rPr lang="tr-TR" dirty="0" smtClean="0"/>
              <a:t> - 30]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549039" y="3284984"/>
            <a:ext cx="80459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OKULLARDA</a:t>
            </a:r>
          </a:p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KODLAMA EĞİTİMİ</a:t>
            </a:r>
            <a:endParaRPr lang="tr-T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38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smtClean="0">
                <a:latin typeface="+mj-lt"/>
                <a:cs typeface="Arial" panose="020B0604020202020204" pitchFamily="34" charset="0"/>
              </a:rPr>
              <a:t>Algoritmanın işlem basamaklarını </a:t>
            </a:r>
          </a:p>
          <a:p>
            <a:pPr marL="0" indent="0">
              <a:buNone/>
            </a:pPr>
            <a:r>
              <a:rPr lang="tr-TR" sz="2400" dirty="0" smtClean="0">
                <a:latin typeface="+mj-lt"/>
                <a:cs typeface="Arial" panose="020B0604020202020204" pitchFamily="34" charset="0"/>
              </a:rPr>
              <a:t>     geometrik </a:t>
            </a:r>
            <a:r>
              <a:rPr lang="tr-TR" sz="2400" dirty="0">
                <a:latin typeface="+mj-lt"/>
                <a:cs typeface="Arial" panose="020B0604020202020204" pitchFamily="34" charset="0"/>
              </a:rPr>
              <a:t>şekillerle </a:t>
            </a:r>
            <a:r>
              <a:rPr lang="tr-TR" sz="2400" dirty="0" smtClean="0">
                <a:latin typeface="+mj-lt"/>
                <a:cs typeface="Arial" panose="020B0604020202020204" pitchFamily="34" charset="0"/>
              </a:rPr>
              <a:t>gösteren </a:t>
            </a:r>
            <a:r>
              <a:rPr lang="tr-TR" sz="2400" dirty="0">
                <a:latin typeface="+mj-lt"/>
                <a:cs typeface="Arial" panose="020B0604020202020204" pitchFamily="34" charset="0"/>
              </a:rPr>
              <a:t>şemadır.</a:t>
            </a:r>
          </a:p>
          <a:p>
            <a:endParaRPr lang="tr-TR" sz="2400" dirty="0">
              <a:latin typeface="+mj-lt"/>
              <a:cs typeface="Arial" panose="020B0604020202020204" pitchFamily="34" charset="0"/>
            </a:endParaRPr>
          </a:p>
          <a:p>
            <a:r>
              <a:rPr lang="tr-TR" sz="2400" dirty="0" smtClean="0">
                <a:latin typeface="+mj-lt"/>
                <a:cs typeface="Arial" panose="020B0604020202020204" pitchFamily="34" charset="0"/>
              </a:rPr>
              <a:t>Algoritma basamaklarının bir başlangıcı ve </a:t>
            </a:r>
          </a:p>
          <a:p>
            <a:pPr marL="0" indent="0">
              <a:buNone/>
            </a:pPr>
            <a:r>
              <a:rPr lang="tr-TR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+mj-lt"/>
                <a:cs typeface="Arial" panose="020B0604020202020204" pitchFamily="34" charset="0"/>
              </a:rPr>
              <a:t>    sonu bulunur.</a:t>
            </a:r>
          </a:p>
          <a:p>
            <a:endParaRPr lang="tr-TR" sz="2400" dirty="0">
              <a:latin typeface="+mj-lt"/>
              <a:cs typeface="Arial" panose="020B0604020202020204" pitchFamily="34" charset="0"/>
            </a:endParaRPr>
          </a:p>
          <a:p>
            <a:r>
              <a:rPr lang="tr-TR" sz="2400" dirty="0" smtClean="0">
                <a:latin typeface="+mj-lt"/>
                <a:cs typeface="Arial" panose="020B0604020202020204" pitchFamily="34" charset="0"/>
              </a:rPr>
              <a:t>Her adımda yapılacak işlem açıkça </a:t>
            </a:r>
            <a:br>
              <a:rPr lang="tr-TR" sz="2400" dirty="0" smtClean="0">
                <a:latin typeface="+mj-lt"/>
                <a:cs typeface="Arial" panose="020B0604020202020204" pitchFamily="34" charset="0"/>
              </a:rPr>
            </a:br>
            <a:r>
              <a:rPr lang="tr-TR" sz="2400" dirty="0" smtClean="0">
                <a:latin typeface="+mj-lt"/>
                <a:cs typeface="Arial" panose="020B0604020202020204" pitchFamily="34" charset="0"/>
              </a:rPr>
              <a:t>belirtilir.</a:t>
            </a:r>
            <a:endParaRPr lang="tr-TR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748712" cy="117951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Akış Şeması</a:t>
            </a:r>
            <a:endParaRPr lang="tr-TR" dirty="0"/>
          </a:p>
        </p:txBody>
      </p:sp>
      <p:pic>
        <p:nvPicPr>
          <p:cNvPr id="5122" name="Picture 2" descr="http://www.kodcuherif.com/images/2014/11/Algoritma-Diy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24419"/>
            <a:ext cx="2736304" cy="497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10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47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r>
              <a:rPr lang="tr-TR" sz="1800" dirty="0" smtClean="0">
                <a:latin typeface="+mj-lt"/>
                <a:cs typeface="Arial" panose="020B0604020202020204" pitchFamily="34" charset="0"/>
              </a:rPr>
              <a:t>Şimdi basit bir problemin çözümünü gösteren bir algoritma hazırlayalım. </a:t>
            </a:r>
            <a:endParaRPr lang="tr-TR" sz="1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8820150" cy="117951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Örnek Algoritma</a:t>
            </a:r>
            <a:endParaRPr lang="tr-TR" dirty="0"/>
          </a:p>
        </p:txBody>
      </p:sp>
      <p:sp>
        <p:nvSpPr>
          <p:cNvPr id="5" name="İçerik Yer Tutucusu 3"/>
          <p:cNvSpPr>
            <a:spLocks noGrp="1"/>
          </p:cNvSpPr>
          <p:nvPr>
            <p:ph idx="4294967295"/>
          </p:nvPr>
        </p:nvSpPr>
        <p:spPr>
          <a:xfrm>
            <a:off x="72206" y="3086100"/>
            <a:ext cx="3995738" cy="32226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400" dirty="0" smtClean="0">
                <a:latin typeface="+mj-lt"/>
                <a:cs typeface="Arial" panose="020B0604020202020204" pitchFamily="34" charset="0"/>
              </a:rPr>
              <a:t>Adım 1: Başla</a:t>
            </a:r>
          </a:p>
          <a:p>
            <a:r>
              <a:rPr lang="tr-TR" sz="2400" dirty="0" smtClean="0">
                <a:latin typeface="+mj-lt"/>
                <a:cs typeface="Arial" panose="020B0604020202020204" pitchFamily="34" charset="0"/>
              </a:rPr>
              <a:t>Adım 2: Yoğurdu kaba koy.</a:t>
            </a:r>
          </a:p>
          <a:p>
            <a:r>
              <a:rPr lang="tr-TR" sz="2400" dirty="0" smtClean="0">
                <a:latin typeface="+mj-lt"/>
                <a:cs typeface="Arial" panose="020B0604020202020204" pitchFamily="34" charset="0"/>
              </a:rPr>
              <a:t>Adım 3: Su ekle.</a:t>
            </a:r>
          </a:p>
          <a:p>
            <a:r>
              <a:rPr lang="tr-TR" sz="2400" dirty="0" smtClean="0">
                <a:latin typeface="+mj-lt"/>
                <a:cs typeface="Arial" panose="020B0604020202020204" pitchFamily="34" charset="0"/>
              </a:rPr>
              <a:t>Adım 4: Çırp.</a:t>
            </a:r>
          </a:p>
          <a:p>
            <a:r>
              <a:rPr lang="tr-TR" sz="2400" dirty="0" smtClean="0">
                <a:latin typeface="+mj-lt"/>
                <a:cs typeface="Arial" panose="020B0604020202020204" pitchFamily="34" charset="0"/>
              </a:rPr>
              <a:t>Adım 5: Tuz koy.</a:t>
            </a:r>
          </a:p>
          <a:p>
            <a:r>
              <a:rPr lang="tr-TR" sz="2400" dirty="0" smtClean="0">
                <a:latin typeface="+mj-lt"/>
                <a:cs typeface="Arial" panose="020B0604020202020204" pitchFamily="34" charset="0"/>
              </a:rPr>
              <a:t>Adım 6: Bardağa doldur.</a:t>
            </a:r>
          </a:p>
          <a:p>
            <a:r>
              <a:rPr lang="tr-TR" sz="2400" dirty="0" smtClean="0">
                <a:latin typeface="+mj-lt"/>
                <a:cs typeface="Arial" panose="020B0604020202020204" pitchFamily="34" charset="0"/>
              </a:rPr>
              <a:t>Adım 7: Bitir.</a:t>
            </a:r>
            <a:endParaRPr lang="tr-TR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İçerik Yer Tutucusu 3"/>
          <p:cNvSpPr>
            <a:spLocks noGrp="1"/>
          </p:cNvSpPr>
          <p:nvPr>
            <p:ph idx="4294967295"/>
          </p:nvPr>
        </p:nvSpPr>
        <p:spPr>
          <a:xfrm>
            <a:off x="72206" y="2300288"/>
            <a:ext cx="3995738" cy="52863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Ayran yapıp bardağa dolduralım.</a:t>
            </a:r>
            <a:endParaRPr lang="tr-TR" sz="2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146" name="Picture 2" descr="http://www.masukcatering.com/resim/Firmalar/Istanbul/Beyoglu/86/images/monu/ayr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402" y="4617813"/>
            <a:ext cx="1430648" cy="190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988840"/>
            <a:ext cx="1375184" cy="1884160"/>
          </a:xfrm>
          <a:prstGeom prst="rect">
            <a:avLst/>
          </a:prstGeom>
        </p:spPr>
      </p:pic>
      <p:pic>
        <p:nvPicPr>
          <p:cNvPr id="6150" name="Picture 6" descr="http://slimages.macysassets.com/is/image/MCY/products/0/optimized/1589230_fpx.tif?01AD=30feDXgGZvS4gKuo1Akpiz2v-072zxYOnHRDikBGnwdhn6WrbXCmzCA&amp;01RI=900641187285508&amp;01NA=&amp;wid=1320&amp;hei=1616&amp;fit=fit,1&amp;$filterlrg$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5" b="12931"/>
          <a:stretch/>
        </p:blipFill>
        <p:spPr bwMode="auto">
          <a:xfrm flipH="1">
            <a:off x="7794374" y="4797152"/>
            <a:ext cx="1264422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img2.timeinc.net/health/images/gallery/living/water-pour-4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9" b="51556"/>
          <a:stretch/>
        </p:blipFill>
        <p:spPr bwMode="auto">
          <a:xfrm>
            <a:off x="6759115" y="2132500"/>
            <a:ext cx="1667470" cy="17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3" r="26869"/>
          <a:stretch/>
        </p:blipFill>
        <p:spPr bwMode="auto">
          <a:xfrm rot="6918752">
            <a:off x="6197175" y="5223976"/>
            <a:ext cx="943852" cy="95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Düz Ok Bağlayıcısı 16"/>
          <p:cNvCxnSpPr/>
          <p:nvPr/>
        </p:nvCxnSpPr>
        <p:spPr>
          <a:xfrm>
            <a:off x="4572000" y="2132500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/>
          <p:nvPr/>
        </p:nvCxnSpPr>
        <p:spPr>
          <a:xfrm>
            <a:off x="6801935" y="2132856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8674468" y="2565458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/>
          <p:nvPr/>
        </p:nvCxnSpPr>
        <p:spPr>
          <a:xfrm flipH="1">
            <a:off x="7487113" y="4653136"/>
            <a:ext cx="14766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 flipH="1">
            <a:off x="5930765" y="4653136"/>
            <a:ext cx="14766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>
            <a:endCxn id="6146" idx="0"/>
          </p:cNvCxnSpPr>
          <p:nvPr/>
        </p:nvCxnSpPr>
        <p:spPr>
          <a:xfrm flipH="1" flipV="1">
            <a:off x="4810726" y="4617813"/>
            <a:ext cx="931658" cy="35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11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746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  <p:bldP spid="5" grpId="0" build="p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r>
              <a:rPr lang="tr-TR" sz="1800" b="1" dirty="0" smtClean="0">
                <a:latin typeface="+mj-lt"/>
                <a:cs typeface="Arial" panose="020B0604020202020204" pitchFamily="34" charset="0"/>
              </a:rPr>
              <a:t>Eba.gov.tr/kod</a:t>
            </a:r>
            <a:r>
              <a:rPr lang="tr-TR" sz="1800" dirty="0" smtClean="0">
                <a:latin typeface="+mj-lt"/>
                <a:cs typeface="Arial" panose="020B0604020202020204" pitchFamily="34" charset="0"/>
              </a:rPr>
              <a:t>   sayfasında etkinlik örneklerini örebilirsiniz.</a:t>
            </a:r>
            <a:endParaRPr lang="tr-TR" sz="1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8820150" cy="1179513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sz="4000" dirty="0"/>
              <a:t>B</a:t>
            </a:r>
            <a:r>
              <a:rPr lang="tr-TR" sz="4000" dirty="0" smtClean="0"/>
              <a:t>ilgisayarsız Uygulamalar</a:t>
            </a:r>
            <a:endParaRPr lang="tr-TR" sz="40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8" y="2924943"/>
            <a:ext cx="4280905" cy="32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839" y="2924944"/>
            <a:ext cx="4497197" cy="324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12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62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3093" y="1556792"/>
            <a:ext cx="8856984" cy="3777283"/>
          </a:xfrm>
        </p:spPr>
        <p:txBody>
          <a:bodyPr/>
          <a:lstStyle/>
          <a:p>
            <a:r>
              <a:rPr lang="tr-TR" dirty="0" smtClean="0"/>
              <a:t>Code.org</a:t>
            </a:r>
            <a:r>
              <a:rPr lang="tr-TR" dirty="0"/>
              <a:t>® 2013 yılında başlatılan, </a:t>
            </a:r>
            <a:r>
              <a:rPr lang="tr-TR" dirty="0" smtClean="0"/>
              <a:t>temel </a:t>
            </a:r>
            <a:r>
              <a:rPr lang="tr-TR" dirty="0"/>
              <a:t>kodlama ve </a:t>
            </a:r>
            <a:r>
              <a:rPr lang="tr-TR" dirty="0" smtClean="0"/>
              <a:t>bilgisayar </a:t>
            </a:r>
            <a:r>
              <a:rPr lang="tr-TR" dirty="0"/>
              <a:t>bilimi öğretmek için oluşturulmuş, kar amacı gütmeyen bir kuruluştur.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429000"/>
            <a:ext cx="8664697" cy="265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131840" y="-86618"/>
            <a:ext cx="2766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Code.org</a:t>
            </a:r>
            <a:endParaRPr lang="tr-T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13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682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idx="4294967295"/>
          </p:nvPr>
        </p:nvSpPr>
        <p:spPr>
          <a:xfrm>
            <a:off x="395536" y="56267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Code.org Giriş Yöntemleri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2" y="2564904"/>
            <a:ext cx="8807646" cy="3121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14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40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idx="4294967295"/>
          </p:nvPr>
        </p:nvSpPr>
        <p:spPr>
          <a:xfrm>
            <a:off x="518864" y="40466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Code.org Üye Olma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997834"/>
            <a:ext cx="7848871" cy="4477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15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40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82868"/>
            <a:ext cx="6940450" cy="485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16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40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03864"/>
            <a:ext cx="6969109" cy="4477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Unvan 5"/>
          <p:cNvSpPr txBox="1">
            <a:spLocks/>
          </p:cNvSpPr>
          <p:nvPr/>
        </p:nvSpPr>
        <p:spPr>
          <a:xfrm>
            <a:off x="518864" y="40466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endParaRPr lang="tr-TR" sz="2800" dirty="0" smtClean="0"/>
          </a:p>
          <a:p>
            <a:r>
              <a:rPr lang="tr-TR" sz="2800" dirty="0" smtClean="0"/>
              <a:t>Code.org Örnek Kurs İçerikleri</a:t>
            </a:r>
            <a:endParaRPr lang="tr-TR" sz="2800" dirty="0"/>
          </a:p>
        </p:txBody>
      </p:sp>
      <p:sp>
        <p:nvSpPr>
          <p:cNvPr id="5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17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12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idx="4294967295"/>
          </p:nvPr>
        </p:nvSpPr>
        <p:spPr>
          <a:xfrm>
            <a:off x="395536" y="40466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Sınıf Oluşturma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1" y="2492896"/>
            <a:ext cx="8897225" cy="261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şağı Ok 2"/>
          <p:cNvSpPr/>
          <p:nvPr/>
        </p:nvSpPr>
        <p:spPr>
          <a:xfrm>
            <a:off x="7164288" y="4005064"/>
            <a:ext cx="432048" cy="43204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18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40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idx="4294967295"/>
          </p:nvPr>
        </p:nvSpPr>
        <p:spPr>
          <a:xfrm>
            <a:off x="446856" y="41865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Giriş Yöntemi Belirleme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0507"/>
            <a:ext cx="8712968" cy="4472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19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40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edia.licdn.com/mpr/mpr/AAEAAQAAAAAAAAe1AAAAJGM1ZjFhMzVlLWY5ZjktNGE3Ni05MTg4LTlkNzk4MjBkMWRiM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69" y="1412776"/>
            <a:ext cx="376961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525963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tr-TR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AMAÇ:</a:t>
            </a:r>
          </a:p>
          <a:p>
            <a:pPr marL="0" indent="0" fontAlgn="base">
              <a:buNone/>
            </a:pPr>
            <a:r>
              <a:rPr lang="tr-TR" dirty="0" smtClean="0"/>
              <a:t>    Öğrencilerin</a:t>
            </a:r>
            <a:r>
              <a:rPr lang="tr-TR" dirty="0"/>
              <a:t>; </a:t>
            </a:r>
            <a:endParaRPr lang="tr-TR" dirty="0" smtClean="0"/>
          </a:p>
          <a:p>
            <a:pPr fontAlgn="base"/>
            <a:r>
              <a:rPr lang="tr-TR" dirty="0" smtClean="0"/>
              <a:t>Analitik düşünme,</a:t>
            </a:r>
          </a:p>
          <a:p>
            <a:pPr fontAlgn="base"/>
            <a:r>
              <a:rPr lang="tr-TR" dirty="0" smtClean="0"/>
              <a:t>Girişimcilik becerilerini,</a:t>
            </a:r>
          </a:p>
          <a:p>
            <a:pPr fontAlgn="base"/>
            <a:r>
              <a:rPr lang="tr-TR" dirty="0"/>
              <a:t>S</a:t>
            </a:r>
            <a:r>
              <a:rPr lang="tr-TR" dirty="0" smtClean="0"/>
              <a:t>ebep </a:t>
            </a:r>
            <a:r>
              <a:rPr lang="tr-TR" dirty="0"/>
              <a:t>sonuç ilişkisi </a:t>
            </a:r>
            <a:r>
              <a:rPr lang="tr-TR" dirty="0" smtClean="0"/>
              <a:t>kurma yeteneklerini, </a:t>
            </a:r>
          </a:p>
          <a:p>
            <a:pPr fontAlgn="base"/>
            <a:r>
              <a:rPr lang="tr-TR" dirty="0" smtClean="0"/>
              <a:t>Kod </a:t>
            </a:r>
            <a:r>
              <a:rPr lang="tr-TR" dirty="0"/>
              <a:t>okuryazarlığı </a:t>
            </a:r>
            <a:r>
              <a:rPr lang="tr-TR" dirty="0" smtClean="0"/>
              <a:t>bilincini arttırmak,</a:t>
            </a:r>
          </a:p>
          <a:p>
            <a:pPr marL="0" indent="0" fontAlgn="base">
              <a:buNone/>
            </a:pPr>
            <a:endParaRPr lang="tr-TR" dirty="0" smtClean="0"/>
          </a:p>
          <a:p>
            <a:pPr marL="0" indent="0" fontAlgn="base">
              <a:buNone/>
            </a:pPr>
            <a:r>
              <a:rPr lang="tr-TR" dirty="0"/>
              <a:t>o</a:t>
            </a:r>
            <a:r>
              <a:rPr lang="tr-TR" dirty="0" smtClean="0"/>
              <a:t>nları bilgisayar </a:t>
            </a:r>
            <a:r>
              <a:rPr lang="tr-TR" dirty="0"/>
              <a:t>kullanım becerileriyle </a:t>
            </a:r>
            <a:r>
              <a:rPr lang="tr-TR" dirty="0" smtClean="0"/>
              <a:t>donatıp, </a:t>
            </a:r>
            <a:r>
              <a:rPr lang="tr-TR" dirty="0"/>
              <a:t>tüketen değil üreten bireyler haline getirmek.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tr-TR" dirty="0" smtClean="0"/>
              <a:t>[</a:t>
            </a:r>
            <a:fld id="{F3CE40CA-6CC5-4AC4-96E0-BDC1B545EC49}" type="slidenum">
              <a:rPr lang="tr-TR" smtClean="0"/>
              <a:pPr algn="ctr"/>
              <a:t>2</a:t>
            </a:fld>
            <a:r>
              <a:rPr lang="tr-TR" dirty="0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82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idx="4294967295"/>
          </p:nvPr>
        </p:nvSpPr>
        <p:spPr>
          <a:xfrm>
            <a:off x="446856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Sınıf Oluşturma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873459"/>
            <a:ext cx="8964488" cy="4579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20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40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8" y="1516890"/>
            <a:ext cx="7644300" cy="498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şağı Ok 2"/>
          <p:cNvSpPr/>
          <p:nvPr/>
        </p:nvSpPr>
        <p:spPr>
          <a:xfrm>
            <a:off x="7092280" y="5445224"/>
            <a:ext cx="432048" cy="43204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ol Ok 3"/>
          <p:cNvSpPr/>
          <p:nvPr/>
        </p:nvSpPr>
        <p:spPr>
          <a:xfrm>
            <a:off x="5364088" y="6093296"/>
            <a:ext cx="504056" cy="36004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ğ Ok 4"/>
          <p:cNvSpPr/>
          <p:nvPr/>
        </p:nvSpPr>
        <p:spPr>
          <a:xfrm>
            <a:off x="179512" y="2996952"/>
            <a:ext cx="420596" cy="36004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21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40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Toplu Öğrenci Ekleme</a:t>
            </a: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87" y="1878504"/>
            <a:ext cx="5911749" cy="4529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22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40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idx="4294967295"/>
          </p:nvPr>
        </p:nvSpPr>
        <p:spPr>
          <a:xfrm>
            <a:off x="467544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Giriş Kartları</a:t>
            </a:r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712968" cy="4341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23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40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937311" cy="486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6"/>
          <a:stretch/>
        </p:blipFill>
        <p:spPr bwMode="auto">
          <a:xfrm>
            <a:off x="4446742" y="2060848"/>
            <a:ext cx="403012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24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40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idx="4294967295"/>
          </p:nvPr>
        </p:nvSpPr>
        <p:spPr>
          <a:xfrm>
            <a:off x="518864" y="332656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Çalışmaların Takip Edilmesi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953" y="5013176"/>
            <a:ext cx="6242872" cy="13708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916832"/>
            <a:ext cx="5505450" cy="302895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6039627"/>
            <a:ext cx="5964907" cy="344411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547664" y="3717032"/>
            <a:ext cx="1152128" cy="12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25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119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 idx="4294967295"/>
          </p:nvPr>
        </p:nvSpPr>
        <p:spPr>
          <a:xfrm>
            <a:off x="518864" y="332656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code.org İstatistikler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04864"/>
            <a:ext cx="8280920" cy="4072860"/>
          </a:xfrm>
          <a:prstGeom prst="rect">
            <a:avLst/>
          </a:prstGeom>
        </p:spPr>
      </p:pic>
      <p:sp>
        <p:nvSpPr>
          <p:cNvPr id="4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26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119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792"/>
            <a:ext cx="6696744" cy="40274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l="70947" b="62168"/>
          <a:stretch/>
        </p:blipFill>
        <p:spPr>
          <a:xfrm>
            <a:off x="6444208" y="3394190"/>
            <a:ext cx="2310963" cy="216024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5496" y="5661248"/>
            <a:ext cx="8904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 </a:t>
            </a:r>
            <a:r>
              <a:rPr lang="tr-TR" sz="1200" b="1" dirty="0"/>
              <a:t>ŞEKİL 1: </a:t>
            </a:r>
            <a:r>
              <a:rPr lang="tr-TR" sz="1200" dirty="0"/>
              <a:t>Yukarıdaki resimde sağdaki </a:t>
            </a:r>
            <a:r>
              <a:rPr lang="tr-TR" sz="1400" b="1" dirty="0"/>
              <a:t>5</a:t>
            </a:r>
            <a:r>
              <a:rPr lang="tr-TR" sz="1200" dirty="0"/>
              <a:t> rakamı kullanılması gereken blok sayısını, soldaki </a:t>
            </a:r>
            <a:r>
              <a:rPr lang="tr-TR" sz="1400" b="1" dirty="0"/>
              <a:t>8</a:t>
            </a:r>
            <a:r>
              <a:rPr lang="tr-TR" sz="1200" dirty="0"/>
              <a:t> öğrencinin kullandığı blok sayısını göstermektedir. </a:t>
            </a:r>
            <a:endParaRPr lang="tr-TR" sz="1200" dirty="0" smtClean="0"/>
          </a:p>
          <a:p>
            <a:r>
              <a:rPr lang="tr-TR" sz="1200" dirty="0" smtClean="0"/>
              <a:t>Yukarıdaki </a:t>
            </a:r>
            <a:r>
              <a:rPr lang="tr-TR" sz="1200" dirty="0"/>
              <a:t>yapılan algoritma doğrudur fakat derste istenen ve olması gereken uygulama değildir. </a:t>
            </a:r>
            <a:endParaRPr lang="tr-TR" sz="1200" dirty="0" smtClean="0"/>
          </a:p>
          <a:p>
            <a:r>
              <a:rPr lang="tr-TR" sz="1200" dirty="0" smtClean="0"/>
              <a:t>Bu </a:t>
            </a:r>
            <a:r>
              <a:rPr lang="tr-TR" sz="1200" dirty="0"/>
              <a:t>aşamayı sadece </a:t>
            </a:r>
            <a:r>
              <a:rPr lang="tr-TR" sz="1400" b="1" dirty="0"/>
              <a:t>5</a:t>
            </a:r>
            <a:r>
              <a:rPr lang="tr-TR" sz="1200" dirty="0"/>
              <a:t> blok kullanarak geçmemizi istiyor. </a:t>
            </a:r>
          </a:p>
        </p:txBody>
      </p:sp>
      <p:sp>
        <p:nvSpPr>
          <p:cNvPr id="5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27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119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347864" y="-171400"/>
            <a:ext cx="2210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scratch</a:t>
            </a:r>
            <a:endParaRPr lang="tr-TR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23626"/>
            <a:ext cx="7128792" cy="462971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131840" y="1268760"/>
            <a:ext cx="2568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http://scratch.mit.edu</a:t>
            </a:r>
            <a:endParaRPr lang="tr-TR" sz="2000" b="1" dirty="0"/>
          </a:p>
        </p:txBody>
      </p:sp>
      <p:sp>
        <p:nvSpPr>
          <p:cNvPr id="6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28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119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112593" y="-171400"/>
            <a:ext cx="4681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Kodu Game </a:t>
            </a:r>
            <a:r>
              <a:rPr lang="tr-TR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Lab</a:t>
            </a:r>
            <a:endParaRPr lang="tr-TR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131840" y="1268760"/>
            <a:ext cx="2883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http://kodugamelab.com</a:t>
            </a:r>
            <a:endParaRPr lang="tr-TR" sz="2000" b="1" dirty="0"/>
          </a:p>
        </p:txBody>
      </p:sp>
      <p:pic>
        <p:nvPicPr>
          <p:cNvPr id="1026" name="Picture 2" descr="http://www.limonkod.com/wp-content/uploads/2017/02/Kodu-Game-L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944516" cy="44698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29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758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3</a:t>
            </a:fld>
            <a:r>
              <a:rPr lang="tr-TR" smtClean="0"/>
              <a:t> - 30]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599672" y="1345124"/>
            <a:ext cx="60826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/>
            <a:r>
              <a:rPr lang="tr-T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KODLAMA EĞİTİMİ PROGRAMI</a:t>
            </a:r>
            <a:endParaRPr lang="tr-TR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077201541"/>
              </p:ext>
            </p:extLst>
          </p:nvPr>
        </p:nvGraphicFramePr>
        <p:xfrm>
          <a:off x="0" y="2060848"/>
          <a:ext cx="93245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5673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745042" y="1201984"/>
            <a:ext cx="3402512" cy="28083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ARDUINO</a:t>
            </a:r>
          </a:p>
          <a:p>
            <a:pPr>
              <a:buFont typeface="Wingdings" pitchFamily="2" charset="2"/>
              <a:buChar char="v"/>
            </a:pP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MAKEBLOCK</a:t>
            </a:r>
          </a:p>
          <a:p>
            <a:pPr>
              <a:buFont typeface="Wingdings" pitchFamily="2" charset="2"/>
              <a:buChar char="v"/>
            </a:pP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LEGO</a:t>
            </a:r>
          </a:p>
          <a:p>
            <a:pPr>
              <a:buFont typeface="Wingdings" pitchFamily="2" charset="2"/>
              <a:buChar char="v"/>
            </a:pP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WEX IQ</a:t>
            </a:r>
          </a:p>
          <a:p>
            <a:pPr>
              <a:buFont typeface="Wingdings" pitchFamily="2" charset="2"/>
              <a:buChar char="v"/>
            </a:pP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ROBOTIS</a:t>
            </a:r>
          </a:p>
          <a:p>
            <a:pPr>
              <a:buFont typeface="Wingdings" pitchFamily="2" charset="2"/>
              <a:buChar char="v"/>
            </a:pPr>
            <a:endParaRPr lang="tr-T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Users\UzmaN\Desktop\ARDUINO_UNO_A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46" y="1628801"/>
            <a:ext cx="224901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mbo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99" y="3429000"/>
            <a:ext cx="2076757" cy="126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stemsolutions.ie/wp-content/uploads/2017/01/Ev3-Tran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24313"/>
            <a:ext cx="1530482" cy="18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s://cdn-reichelt.de/bilder/web/xxl_ws/C160/90092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11" y="4862715"/>
            <a:ext cx="2320619" cy="134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843808" y="0"/>
            <a:ext cx="34417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tr-T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ROBOT SETLERİ</a:t>
            </a:r>
            <a:endParaRPr lang="tr-T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UzmaN\Desktop\robotis-dream-egitim-kiti-level-2-2438-16-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1750079" cy="175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zmaN\Desktop\ike-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87"/>
            <a:ext cx="1944216" cy="191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30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17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altLang="ko-KR" sz="2400" dirty="0" smtClean="0">
                <a:latin typeface="+mj-lt"/>
                <a:cs typeface="Arial" pitchFamily="34" charset="0"/>
              </a:rPr>
              <a:t>YAZILIM</a:t>
            </a:r>
          </a:p>
          <a:p>
            <a:pPr marL="0" indent="0" algn="ctr">
              <a:buNone/>
            </a:pPr>
            <a:r>
              <a:rPr lang="tr-TR" altLang="ko-KR" sz="2400" dirty="0" smtClean="0">
                <a:latin typeface="+mj-lt"/>
                <a:cs typeface="Arial" pitchFamily="34" charset="0"/>
              </a:rPr>
              <a:t>Çeşitli görevleri gerçekleştirmek amacıyla hazırlamış programlara yazılım adı verilir.</a:t>
            </a:r>
            <a:endParaRPr lang="ko-KR" altLang="en-US" sz="2400" dirty="0">
              <a:latin typeface="+mj-lt"/>
              <a:cs typeface="Arial" pitchFamily="34" charset="0"/>
            </a:endParaRPr>
          </a:p>
        </p:txBody>
      </p:sp>
      <p:pic>
        <p:nvPicPr>
          <p:cNvPr id="1026" name="Picture 2" descr="https://www.pcworldbusiness.co.uk/ui/category-landing-pages/software/img/pc_s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49911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4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372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tr-TR" sz="2000" dirty="0" smtClean="0">
                <a:latin typeface="+mj-lt"/>
                <a:cs typeface="Arial" panose="020B0604020202020204" pitchFamily="34" charset="0"/>
              </a:rPr>
              <a:t>Her yazılım bir </a:t>
            </a:r>
            <a:r>
              <a:rPr lang="tr-TR" sz="2000" b="1" dirty="0" smtClean="0">
                <a:latin typeface="+mj-lt"/>
                <a:cs typeface="Arial" panose="020B0604020202020204" pitchFamily="34" charset="0"/>
              </a:rPr>
              <a:t>problemi</a:t>
            </a:r>
            <a:r>
              <a:rPr lang="tr-TR" sz="2000" dirty="0" smtClean="0">
                <a:latin typeface="+mj-lt"/>
                <a:cs typeface="Arial" panose="020B0604020202020204" pitchFamily="34" charset="0"/>
              </a:rPr>
              <a:t> çözmek amacıyla geliştirilmiştir.</a:t>
            </a:r>
            <a:endParaRPr lang="tr-TR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406400" y="0"/>
            <a:ext cx="8737600" cy="117951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Yazılımlar…</a:t>
            </a:r>
            <a:endParaRPr lang="tr-TR" dirty="0"/>
          </a:p>
        </p:txBody>
      </p:sp>
      <p:pic>
        <p:nvPicPr>
          <p:cNvPr id="2050" name="Picture 2" descr="http://4.bp.blogspot.com/-omqONe9Y9u0/VcZqIg09CaI/AAAAAAAABsA/twqoUMq-YJU/s1600/Logo_Paint-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54" y="2615080"/>
            <a:ext cx="1070030" cy="142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choolsoutclubs.com/images/kid-pain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78" y="2421296"/>
            <a:ext cx="1709473" cy="17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mozilla.org/media/img/firefox/desktop/index/animations/firefox-logo.bee1d85af18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02875"/>
            <a:ext cx="894252" cy="12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hieldcasework.com/wp-content/uploads/2015/09/apple-to-zebra-browsing-internet-on-a-laptop-702x3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74"/>
          <a:stretch/>
        </p:blipFill>
        <p:spPr bwMode="auto">
          <a:xfrm>
            <a:off x="6633972" y="2457016"/>
            <a:ext cx="2350331" cy="176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ppsforpcmero.com/wp-content/uploads/2015/09/windows-media-play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32541"/>
            <a:ext cx="1008112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adiomaniacz.com/guy-listening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8"/>
          <a:stretch/>
        </p:blipFill>
        <p:spPr bwMode="auto">
          <a:xfrm>
            <a:off x="2308785" y="4478360"/>
            <a:ext cx="1512168" cy="190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6.ggpht.com/mp86vbELnqLi2FzvhiKdPX31_oiTRLNyeK8x4IIrbF5eD1D5RdnVwjQP0hwMNR_JdA=w3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74370"/>
            <a:ext cx="10801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onemobilemedia.com/assets/images/textin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92" y="4344537"/>
            <a:ext cx="1448972" cy="20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5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044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odyoflighthealingarts.files.wordpress.com/2010/12/proble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984" y="2204864"/>
            <a:ext cx="2098236" cy="325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sz="2000" dirty="0">
              <a:latin typeface="+mj-lt"/>
              <a:cs typeface="Arial" panose="020B0604020202020204" pitchFamily="34" charset="0"/>
            </a:endParaRPr>
          </a:p>
          <a:p>
            <a:r>
              <a:rPr lang="tr-TR" sz="2000" dirty="0" smtClean="0">
                <a:latin typeface="+mj-lt"/>
                <a:cs typeface="Arial" panose="020B0604020202020204" pitchFamily="34" charset="0"/>
              </a:rPr>
              <a:t>Problem, çözülmesi gereken sorun ya da aşılması gereken </a:t>
            </a:r>
          </a:p>
          <a:p>
            <a:pPr marL="0" indent="0">
              <a:buNone/>
            </a:pPr>
            <a:r>
              <a:rPr lang="tr-TR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+mj-lt"/>
                <a:cs typeface="Arial" panose="020B0604020202020204" pitchFamily="34" charset="0"/>
              </a:rPr>
              <a:t>     engel anlamına gelir.</a:t>
            </a:r>
          </a:p>
          <a:p>
            <a:r>
              <a:rPr lang="tr-TR" sz="2000" dirty="0" smtClean="0">
                <a:latin typeface="+mj-lt"/>
                <a:cs typeface="Arial" panose="020B0604020202020204" pitchFamily="34" charset="0"/>
              </a:rPr>
              <a:t>Günlük hayatta sık sık problemlerle karşılaşırız.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748712" cy="117951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Problem Nedir?</a:t>
            </a:r>
            <a:endParaRPr lang="tr-TR" dirty="0"/>
          </a:p>
        </p:txBody>
      </p:sp>
      <p:sp>
        <p:nvSpPr>
          <p:cNvPr id="5" name="İçerik Yer Tutucusu 3"/>
          <p:cNvSpPr>
            <a:spLocks noGrp="1"/>
          </p:cNvSpPr>
          <p:nvPr>
            <p:ph idx="4294967295"/>
          </p:nvPr>
        </p:nvSpPr>
        <p:spPr>
          <a:xfrm>
            <a:off x="4860032" y="5655807"/>
            <a:ext cx="4193220" cy="84966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Karşılaştığınız bir problemi çözmek için ne yaparsınız?</a:t>
            </a:r>
          </a:p>
        </p:txBody>
      </p:sp>
      <p:pic>
        <p:nvPicPr>
          <p:cNvPr id="2052" name="Picture 4" descr="https://fearmastery.files.wordpress.com/2013/07/problems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7" y="3837772"/>
            <a:ext cx="2151123" cy="266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6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750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+mj-lt"/>
                <a:cs typeface="Arial" panose="020B0604020202020204" pitchFamily="34" charset="0"/>
              </a:rPr>
              <a:t>Günlük yaşamda karşılaştığımız </a:t>
            </a:r>
            <a:br>
              <a:rPr lang="tr-TR" sz="2400" dirty="0" smtClean="0">
                <a:latin typeface="+mj-lt"/>
                <a:cs typeface="Arial" panose="020B0604020202020204" pitchFamily="34" charset="0"/>
              </a:rPr>
            </a:br>
            <a:r>
              <a:rPr lang="tr-TR" sz="2400" dirty="0" smtClean="0">
                <a:latin typeface="+mj-lt"/>
                <a:cs typeface="Arial" panose="020B0604020202020204" pitchFamily="34" charset="0"/>
              </a:rPr>
              <a:t>problemleri bilerek veya farkında </a:t>
            </a:r>
            <a:br>
              <a:rPr lang="tr-TR" sz="2400" dirty="0" smtClean="0">
                <a:latin typeface="+mj-lt"/>
                <a:cs typeface="Arial" panose="020B0604020202020204" pitchFamily="34" charset="0"/>
              </a:rPr>
            </a:br>
            <a:r>
              <a:rPr lang="tr-TR" sz="2400" dirty="0" smtClean="0">
                <a:latin typeface="+mj-lt"/>
                <a:cs typeface="Arial" panose="020B0604020202020204" pitchFamily="34" charset="0"/>
              </a:rPr>
              <a:t>olmadan adım adım çözmeye </a:t>
            </a:r>
            <a:br>
              <a:rPr lang="tr-TR" sz="2400" dirty="0" smtClean="0">
                <a:latin typeface="+mj-lt"/>
                <a:cs typeface="Arial" panose="020B0604020202020204" pitchFamily="34" charset="0"/>
              </a:rPr>
            </a:br>
            <a:r>
              <a:rPr lang="tr-TR" sz="2400" dirty="0" smtClean="0">
                <a:latin typeface="+mj-lt"/>
                <a:cs typeface="Arial" panose="020B0604020202020204" pitchFamily="34" charset="0"/>
              </a:rPr>
              <a:t>çalışırız.</a:t>
            </a:r>
          </a:p>
          <a:p>
            <a:endParaRPr lang="tr-TR" sz="2400" dirty="0" smtClean="0">
              <a:latin typeface="+mj-lt"/>
              <a:cs typeface="Arial" panose="020B0604020202020204" pitchFamily="34" charset="0"/>
            </a:endParaRPr>
          </a:p>
          <a:p>
            <a:r>
              <a:rPr lang="tr-TR" sz="2400" dirty="0" smtClean="0">
                <a:latin typeface="+mj-lt"/>
                <a:cs typeface="Arial" panose="020B0604020202020204" pitchFamily="34" charset="0"/>
              </a:rPr>
              <a:t>Örneğin yazı yazarken kaleminizin </a:t>
            </a:r>
          </a:p>
          <a:p>
            <a:pPr marL="0" indent="0">
              <a:buNone/>
            </a:pPr>
            <a:r>
              <a:rPr lang="tr-TR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+mj-lt"/>
                <a:cs typeface="Arial" panose="020B0604020202020204" pitchFamily="34" charset="0"/>
              </a:rPr>
              <a:t>   ucu kırıldığında şu adımları takip </a:t>
            </a:r>
            <a:br>
              <a:rPr lang="tr-TR" sz="2400" dirty="0" smtClean="0">
                <a:latin typeface="+mj-lt"/>
                <a:cs typeface="Arial" panose="020B0604020202020204" pitchFamily="34" charset="0"/>
              </a:rPr>
            </a:br>
            <a:r>
              <a:rPr lang="tr-TR" sz="2400" dirty="0" smtClean="0">
                <a:latin typeface="+mj-lt"/>
                <a:cs typeface="Arial" panose="020B0604020202020204" pitchFamily="34" charset="0"/>
              </a:rPr>
              <a:t>    ederek bu sorunu çözersiniz.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406400" y="0"/>
            <a:ext cx="8737600" cy="117951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Problem Çözme 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508104" y="4005064"/>
            <a:ext cx="3456384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Kalemtıraşı </a:t>
            </a:r>
            <a:r>
              <a:rPr lang="tr-TR" sz="20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çıkar.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0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Kalemi al.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0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Çöp kovasının yanına git.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0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Kalemin ucunu aç.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Sırana geri dön.</a:t>
            </a:r>
            <a:endParaRPr lang="tr-TR" sz="2000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tr-TR" sz="20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Yazmaya devam et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  <a:endParaRPr lang="tr-TR" sz="2000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074" name="Picture 2" descr="http://www.opendoorwayreflections.com/wp-content/uploads/2014/10/problem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7095"/>
            <a:ext cx="2340260" cy="22279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7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903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5496" y="1600200"/>
            <a:ext cx="8229600" cy="4525963"/>
          </a:xfrm>
        </p:spPr>
        <p:txBody>
          <a:bodyPr>
            <a:normAutofit/>
          </a:bodyPr>
          <a:lstStyle/>
          <a:p>
            <a:endParaRPr lang="tr-TR" sz="2400" dirty="0" smtClean="0">
              <a:latin typeface="+mj-lt"/>
              <a:cs typeface="Arial" panose="020B0604020202020204" pitchFamily="34" charset="0"/>
            </a:endParaRPr>
          </a:p>
          <a:p>
            <a:r>
              <a:rPr lang="tr-TR" sz="2400" dirty="0" smtClean="0">
                <a:latin typeface="+mj-lt"/>
                <a:cs typeface="Arial" panose="020B0604020202020204" pitchFamily="34" charset="0"/>
              </a:rPr>
              <a:t>Bilgisayarlar da problemleri tıpkı bizler gibi </a:t>
            </a:r>
            <a:br>
              <a:rPr lang="tr-TR" sz="2400" dirty="0" smtClean="0">
                <a:latin typeface="+mj-lt"/>
                <a:cs typeface="Arial" panose="020B0604020202020204" pitchFamily="34" charset="0"/>
              </a:rPr>
            </a:br>
            <a:r>
              <a:rPr lang="tr-TR" sz="2400" dirty="0" smtClean="0">
                <a:latin typeface="+mj-lt"/>
                <a:cs typeface="Arial" panose="020B0604020202020204" pitchFamily="34" charset="0"/>
              </a:rPr>
              <a:t>çözmeye çalışır. Kullanıcı tarafından </a:t>
            </a:r>
            <a:br>
              <a:rPr lang="tr-TR" sz="2400" dirty="0" smtClean="0">
                <a:latin typeface="+mj-lt"/>
                <a:cs typeface="Arial" panose="020B0604020202020204" pitchFamily="34" charset="0"/>
              </a:rPr>
            </a:br>
            <a:r>
              <a:rPr lang="tr-TR" sz="2400" dirty="0" smtClean="0">
                <a:latin typeface="+mj-lt"/>
                <a:cs typeface="Arial" panose="020B0604020202020204" pitchFamily="34" charset="0"/>
              </a:rPr>
              <a:t>kendisine verilen komutları </a:t>
            </a:r>
            <a:r>
              <a:rPr lang="tr-TR" sz="2400" b="1" dirty="0" smtClean="0">
                <a:latin typeface="+mj-lt"/>
                <a:cs typeface="Arial" panose="020B0604020202020204" pitchFamily="34" charset="0"/>
              </a:rPr>
              <a:t>adım adım </a:t>
            </a:r>
            <a:r>
              <a:rPr lang="tr-TR" sz="2400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tr-TR" sz="2400" dirty="0" smtClean="0">
                <a:latin typeface="+mj-lt"/>
                <a:cs typeface="Arial" panose="020B0604020202020204" pitchFamily="34" charset="0"/>
              </a:rPr>
            </a:br>
            <a:r>
              <a:rPr lang="tr-TR" sz="2400" dirty="0" smtClean="0">
                <a:latin typeface="+mj-lt"/>
                <a:cs typeface="Arial" panose="020B0604020202020204" pitchFamily="34" charset="0"/>
              </a:rPr>
              <a:t>uygulayarak problemin çözümüne ulaşır. </a:t>
            </a:r>
          </a:p>
          <a:p>
            <a:endParaRPr lang="tr-TR" sz="2400" dirty="0">
              <a:latin typeface="+mj-lt"/>
              <a:cs typeface="Arial" panose="020B0604020202020204" pitchFamily="34" charset="0"/>
            </a:endParaRPr>
          </a:p>
          <a:p>
            <a:r>
              <a:rPr lang="tr-TR" sz="2400" dirty="0">
                <a:latin typeface="+mj-lt"/>
                <a:cs typeface="Arial" panose="020B0604020202020204" pitchFamily="34" charset="0"/>
              </a:rPr>
              <a:t>K</a:t>
            </a:r>
            <a:r>
              <a:rPr lang="tr-TR" sz="2400" dirty="0" smtClean="0">
                <a:latin typeface="+mj-lt"/>
                <a:cs typeface="Arial" panose="020B0604020202020204" pitchFamily="34" charset="0"/>
              </a:rPr>
              <a:t>ullandığımız yazılımların tamamı </a:t>
            </a:r>
            <a:r>
              <a:rPr lang="tr-TR" sz="2400" b="1" dirty="0" smtClean="0">
                <a:latin typeface="+mj-lt"/>
                <a:cs typeface="Arial" panose="020B0604020202020204" pitchFamily="34" charset="0"/>
              </a:rPr>
              <a:t>«kod» </a:t>
            </a:r>
            <a:br>
              <a:rPr lang="tr-TR" sz="2400" b="1" dirty="0" smtClean="0">
                <a:latin typeface="+mj-lt"/>
                <a:cs typeface="Arial" panose="020B0604020202020204" pitchFamily="34" charset="0"/>
              </a:rPr>
            </a:br>
            <a:r>
              <a:rPr lang="tr-TR" sz="2400" dirty="0" smtClean="0">
                <a:latin typeface="+mj-lt"/>
                <a:cs typeface="Arial" panose="020B0604020202020204" pitchFamily="34" charset="0"/>
              </a:rPr>
              <a:t>adı verilen bilgisayarın anlayacağı dilde </a:t>
            </a:r>
            <a:br>
              <a:rPr lang="tr-TR" sz="2400" dirty="0" smtClean="0">
                <a:latin typeface="+mj-lt"/>
                <a:cs typeface="Arial" panose="020B0604020202020204" pitchFamily="34" charset="0"/>
              </a:rPr>
            </a:br>
            <a:r>
              <a:rPr lang="tr-TR" sz="2400" dirty="0" smtClean="0">
                <a:latin typeface="+mj-lt"/>
                <a:cs typeface="Arial" panose="020B0604020202020204" pitchFamily="34" charset="0"/>
              </a:rPr>
              <a:t>yazılmış özel komutlardan oluşur.</a:t>
            </a:r>
          </a:p>
          <a:p>
            <a:endParaRPr lang="tr-TR" sz="2400" dirty="0">
              <a:latin typeface="+mj-lt"/>
              <a:cs typeface="Arial" panose="020B0604020202020204" pitchFamily="34" charset="0"/>
            </a:endParaRPr>
          </a:p>
          <a:p>
            <a:r>
              <a:rPr lang="tr-TR" sz="2400" dirty="0" smtClean="0">
                <a:latin typeface="+mj-lt"/>
                <a:cs typeface="Arial" panose="020B0604020202020204" pitchFamily="34" charset="0"/>
              </a:rPr>
              <a:t>Bu kodlar bilgisayar yazılımcıları tarafından yazılır.</a:t>
            </a:r>
            <a:endParaRPr lang="tr-TR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8820150" cy="117951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Peki Ya Bilgisayarlar?</a:t>
            </a:r>
            <a:endParaRPr lang="tr-TR" dirty="0"/>
          </a:p>
        </p:txBody>
      </p:sp>
      <p:pic>
        <p:nvPicPr>
          <p:cNvPr id="4098" name="Picture 2" descr="http://masslawblog.com/wp-content/uploads/2012/11/c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2602728" cy="317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8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14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400" dirty="0">
              <a:latin typeface="+mj-lt"/>
              <a:cs typeface="Arial" panose="020B0604020202020204" pitchFamily="34" charset="0"/>
            </a:endParaRPr>
          </a:p>
          <a:p>
            <a:r>
              <a:rPr lang="tr-TR" sz="2400" dirty="0" smtClean="0">
                <a:latin typeface="+mj-lt"/>
                <a:cs typeface="Arial" panose="020B0604020202020204" pitchFamily="34" charset="0"/>
              </a:rPr>
              <a:t>Kodlamaya başlamadan önce oluşturacağımız yazılımın adım adım ne yapacağını tasarlamamız gerekir.</a:t>
            </a:r>
          </a:p>
          <a:p>
            <a:endParaRPr lang="tr-TR" sz="2400" dirty="0">
              <a:latin typeface="+mj-lt"/>
              <a:cs typeface="Arial" panose="020B0604020202020204" pitchFamily="34" charset="0"/>
            </a:endParaRPr>
          </a:p>
          <a:p>
            <a:r>
              <a:rPr lang="tr-TR" sz="2400" dirty="0" smtClean="0">
                <a:latin typeface="+mj-lt"/>
                <a:cs typeface="Arial" panose="020B0604020202020204" pitchFamily="34" charset="0"/>
              </a:rPr>
              <a:t>İşte açık ve net ifadelerle problemin</a:t>
            </a:r>
          </a:p>
          <a:p>
            <a:pPr marL="0" indent="0">
              <a:buNone/>
            </a:pPr>
            <a:r>
              <a:rPr lang="tr-TR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+mj-lt"/>
                <a:cs typeface="Arial" panose="020B0604020202020204" pitchFamily="34" charset="0"/>
              </a:rPr>
              <a:t>   adım adım çözümünü gösteren bu taslağa </a:t>
            </a:r>
            <a:br>
              <a:rPr lang="tr-TR" sz="2400" dirty="0" smtClean="0">
                <a:latin typeface="+mj-lt"/>
                <a:cs typeface="Arial" panose="020B0604020202020204" pitchFamily="34" charset="0"/>
              </a:rPr>
            </a:br>
            <a:r>
              <a:rPr lang="tr-TR" sz="2400" dirty="0" smtClean="0">
                <a:latin typeface="+mj-lt"/>
                <a:cs typeface="Arial" panose="020B0604020202020204" pitchFamily="34" charset="0"/>
              </a:rPr>
              <a:t>      </a:t>
            </a:r>
            <a:r>
              <a:rPr lang="tr-TR" sz="2400" b="1" dirty="0" smtClean="0">
                <a:latin typeface="+mj-lt"/>
                <a:cs typeface="Arial" panose="020B0604020202020204" pitchFamily="34" charset="0"/>
              </a:rPr>
              <a:t>«algoritma» </a:t>
            </a:r>
            <a:r>
              <a:rPr lang="tr-TR" sz="2400" dirty="0" smtClean="0">
                <a:latin typeface="+mj-lt"/>
                <a:cs typeface="Arial" panose="020B0604020202020204" pitchFamily="34" charset="0"/>
              </a:rPr>
              <a:t>adı verilir.</a:t>
            </a:r>
          </a:p>
          <a:p>
            <a:endParaRPr lang="tr-TR" sz="2400" dirty="0">
              <a:latin typeface="+mj-lt"/>
              <a:cs typeface="Arial" panose="020B0604020202020204" pitchFamily="34" charset="0"/>
            </a:endParaRPr>
          </a:p>
          <a:p>
            <a:r>
              <a:rPr lang="tr-TR" sz="2400" dirty="0" smtClean="0">
                <a:latin typeface="+mj-lt"/>
                <a:cs typeface="Arial" panose="020B0604020202020204" pitchFamily="34" charset="0"/>
              </a:rPr>
              <a:t>Programlamanın ilk adımını algoritma </a:t>
            </a:r>
            <a:br>
              <a:rPr lang="tr-TR" sz="2400" dirty="0" smtClean="0">
                <a:latin typeface="+mj-lt"/>
                <a:cs typeface="Arial" panose="020B0604020202020204" pitchFamily="34" charset="0"/>
              </a:rPr>
            </a:br>
            <a:r>
              <a:rPr lang="tr-TR" sz="2400" dirty="0" smtClean="0">
                <a:latin typeface="+mj-lt"/>
                <a:cs typeface="Arial" panose="020B0604020202020204" pitchFamily="34" charset="0"/>
              </a:rPr>
              <a:t>oluşturmaktır.</a:t>
            </a:r>
          </a:p>
          <a:p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748712" cy="117951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Kodlamadan Önce…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9947" r="4431"/>
          <a:stretch/>
        </p:blipFill>
        <p:spPr>
          <a:xfrm>
            <a:off x="6196383" y="2492896"/>
            <a:ext cx="2842779" cy="2954735"/>
          </a:xfrm>
          <a:prstGeom prst="rect">
            <a:avLst/>
          </a:prstGeom>
        </p:spPr>
      </p:pic>
      <p:sp>
        <p:nvSpPr>
          <p:cNvPr id="6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7380312" y="6520259"/>
            <a:ext cx="1512168" cy="365125"/>
          </a:xfrm>
        </p:spPr>
        <p:txBody>
          <a:bodyPr/>
          <a:lstStyle/>
          <a:p>
            <a:pPr algn="ctr"/>
            <a:r>
              <a:rPr lang="tr-TR" smtClean="0"/>
              <a:t>[</a:t>
            </a:r>
            <a:fld id="{F3CE40CA-6CC5-4AC4-96E0-BDC1B545EC49}" type="slidenum">
              <a:rPr lang="tr-TR" smtClean="0"/>
              <a:pPr algn="ctr"/>
              <a:t>9</a:t>
            </a:fld>
            <a:r>
              <a:rPr lang="tr-TR" smtClean="0"/>
              <a:t> - 30]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44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1545</TotalTime>
  <Words>500</Words>
  <Application>Microsoft Office PowerPoint</Application>
  <PresentationFormat>Ekran Gösterisi (4:3)</PresentationFormat>
  <Paragraphs>132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6" baseType="lpstr">
      <vt:lpstr>맑은 고딕</vt:lpstr>
      <vt:lpstr>Arial</vt:lpstr>
      <vt:lpstr>Calibri</vt:lpstr>
      <vt:lpstr>Verdana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   Yazılımlar…</vt:lpstr>
      <vt:lpstr>    Problem Nedir?</vt:lpstr>
      <vt:lpstr>   Problem Çözme </vt:lpstr>
      <vt:lpstr>   Peki Ya Bilgisayarlar?</vt:lpstr>
      <vt:lpstr>   Kodlamadan Önce…</vt:lpstr>
      <vt:lpstr>   Akış Şeması</vt:lpstr>
      <vt:lpstr>   Örnek Algoritma</vt:lpstr>
      <vt:lpstr>   Bilgisayarsız Uygulamalar</vt:lpstr>
      <vt:lpstr>PowerPoint Sunusu</vt:lpstr>
      <vt:lpstr>   Code.org Giriş Yöntemleri</vt:lpstr>
      <vt:lpstr>   Code.org Üye Olma</vt:lpstr>
      <vt:lpstr>PowerPoint Sunusu</vt:lpstr>
      <vt:lpstr>PowerPoint Sunusu</vt:lpstr>
      <vt:lpstr>   Sınıf Oluşturma</vt:lpstr>
      <vt:lpstr>   Giriş Yöntemi Belirleme</vt:lpstr>
      <vt:lpstr>   Sınıf Oluşturma</vt:lpstr>
      <vt:lpstr>PowerPoint Sunusu</vt:lpstr>
      <vt:lpstr>   Toplu Öğrenci Ekleme</vt:lpstr>
      <vt:lpstr>   Giriş Kartları</vt:lpstr>
      <vt:lpstr>PowerPoint Sunusu</vt:lpstr>
      <vt:lpstr>   Çalışmaların Takip Edilmesi</vt:lpstr>
      <vt:lpstr>   code.org İstatistikler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UzmaN</dc:creator>
  <cp:lastModifiedBy>UzmaN</cp:lastModifiedBy>
  <cp:revision>93</cp:revision>
  <dcterms:created xsi:type="dcterms:W3CDTF">2017-06-19T16:09:07Z</dcterms:created>
  <dcterms:modified xsi:type="dcterms:W3CDTF">2021-09-08T17:02:06Z</dcterms:modified>
</cp:coreProperties>
</file>