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sldIdLst>
    <p:sldId id="276" r:id="rId5"/>
    <p:sldId id="289" r:id="rId6"/>
    <p:sldId id="288" r:id="rId7"/>
    <p:sldId id="290" r:id="rId8"/>
    <p:sldId id="291" r:id="rId9"/>
    <p:sldId id="299" r:id="rId10"/>
    <p:sldId id="300" r:id="rId11"/>
    <p:sldId id="301" r:id="rId12"/>
    <p:sldId id="298" r:id="rId13"/>
    <p:sldId id="293" r:id="rId14"/>
    <p:sldId id="297" r:id="rId15"/>
    <p:sldId id="296" r:id="rId16"/>
    <p:sldId id="29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deleştirilmiş" id="{0417AAF2-C33B-7C49-9F6A-A9D529DD8A9F}">
          <p14:sldIdLst>
            <p14:sldId id="276"/>
            <p14:sldId id="289"/>
            <p14:sldId id="288"/>
            <p14:sldId id="290"/>
            <p14:sldId id="291"/>
            <p14:sldId id="299"/>
            <p14:sldId id="300"/>
            <p14:sldId id="301"/>
            <p14:sldId id="298"/>
            <p14:sldId id="293"/>
            <p14:sldId id="297"/>
            <p14:sldId id="296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E7B450-0D72-C10F-7AEE-FD2F20CB0574}" name="Béatrice Nguyen Duy" initials="BD" userId="S::beatrice.nguyen-duy_eun.org#ext#@eceuropaeu.onmicrosoft.com::113f1a87-d8a2-4046-83da-34cc8767fb1d" providerId="AD"/>
  <p188:author id="{F742E1D5-265C-B38A-794D-2375F256F569}" name="Silva Franco, Diana" initials="SD" userId="S::diana.silvafranco_gopacom.eu#ext#@eceuropaeu.onmicrosoft.com::51879d0b-fd16-4612-943a-207d1f286c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kova, Gabriela" initials="GC" lastIdx="1" clrIdx="0"/>
  <p:cmAuthor id="1" name="Gillebert, Margaux" initials="MX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37B4F-A2C2-97AC-1003-D1F526B1D930}" v="33" dt="2022-03-29T10:39:50.186"/>
    <p1510:client id="{60CC69FD-7AB9-492E-BCB5-EEFC3ECB4D7E}" v="25" dt="2022-02-09T11:25:58.360"/>
    <p1510:client id="{7F50A2A1-FEE8-46E3-B032-8806F5A9ED4C}" v="48" dt="2022-03-17T14:12:12.508"/>
    <p1510:client id="{B129DE71-724B-A637-4F89-63629633DB54}" v="17" dt="2022-03-18T12:10:07.360"/>
    <p1510:client id="{F5BAD707-6712-4306-03AB-037B9D5AB897}" v="139" dt="2022-03-22T09:48:5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1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4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678DB-A95E-E64C-A55C-0DA7B7780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568B3-E36D-DE49-A7B4-C6041765E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6176" y="114190"/>
            <a:ext cx="2807972" cy="873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21978-E3DB-2D41-9A60-92437AA381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6988444" cy="49480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6EACED-8D00-F043-BFB8-32B4DD5289CF}"/>
              </a:ext>
            </a:extLst>
          </p:cNvPr>
          <p:cNvSpPr/>
          <p:nvPr userDrawn="1"/>
        </p:nvSpPr>
        <p:spPr>
          <a:xfrm>
            <a:off x="6444208" y="699542"/>
            <a:ext cx="2667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1400" b="1" cap="all" spc="300">
                <a:solidFill>
                  <a:srgbClr val="FB5C22"/>
                </a:solidFill>
                <a:latin typeface="EC Square Sans Cond Pro Medium" panose="020B0606000000020004" pitchFamily="34" charset="0"/>
              </a:rPr>
              <a:t>8-23 October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E54EC4-4A99-424F-9A58-2BCA0C6F2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5536" y="2006004"/>
            <a:ext cx="3838072" cy="30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308200"/>
            <a:ext cx="6550496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418356"/>
            <a:ext cx="6550496" cy="857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FE442-AE3C-264D-B63D-E00A23852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2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1720" y="1308200"/>
            <a:ext cx="6406480" cy="3394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1E221-5E18-6E4B-9B6D-966A78E2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690" y="697532"/>
            <a:ext cx="6476510" cy="62161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37135-E8DA-EB47-899C-03BA0E748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46ECDF-8596-E44C-AE14-BF2AE1C154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47664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26E753-95A5-FD4E-87A2-37BF5FD22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927"/>
          <a:stretch/>
        </p:blipFill>
        <p:spPr>
          <a:xfrm>
            <a:off x="0" y="-1"/>
            <a:ext cx="3714520" cy="27956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866" y="1480172"/>
            <a:ext cx="6494826" cy="303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984" y="48696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381E81BC-ADE2-4247-B653-B74FD47E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2" y="787460"/>
            <a:ext cx="6476510" cy="62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DE2EB7-988D-7C48-9124-7B583E7FE0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6121942" y="3003798"/>
            <a:ext cx="3022058" cy="2139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36BEF7-1C47-1E44-A5E7-977565C555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6200000">
            <a:off x="-650048" y="2965845"/>
            <a:ext cx="2807972" cy="8733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426F36-4EFA-DA45-A392-446E108A5929}"/>
              </a:ext>
            </a:extLst>
          </p:cNvPr>
          <p:cNvSpPr/>
          <p:nvPr userDrawn="1"/>
        </p:nvSpPr>
        <p:spPr>
          <a:xfrm rot="16200000">
            <a:off x="-272617" y="3028090"/>
            <a:ext cx="2667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1400" b="1" cap="all" spc="300">
                <a:solidFill>
                  <a:srgbClr val="FB5C22"/>
                </a:solidFill>
                <a:latin typeface="EC Square Sans Cond Pro Medium" panose="020B0606000000020004" pitchFamily="34" charset="0"/>
              </a:rPr>
              <a:t>8-23 October 2022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75F0FB-0472-7849-9E7B-CDD9B94714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620" y="195108"/>
            <a:ext cx="1328424" cy="12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/>
  <p:txStyles>
    <p:titleStyle>
      <a:lvl1pPr algn="l" defTabSz="685783" rtl="0" eaLnBrk="1" latinLnBrk="0" hangingPunct="1"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week.eu/codeweek4a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@codeweek.eu" TargetMode="External"/><Relationship Id="rId2" Type="http://schemas.openxmlformats.org/officeDocument/2006/relationships/hyperlink" Target="https://codeweek.eu/community?country_iso=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week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vents.codeweek.eu/ambassado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week.eu/ad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deweek.eu/ad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week.eu/gu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week.eu/remote-teaching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codeweek.eu/schoo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week.eu/resources/teach" TargetMode="External"/><Relationship Id="rId5" Type="http://schemas.openxmlformats.org/officeDocument/2006/relationships/hyperlink" Target="https://codeweek.eu/podcasts" TargetMode="External"/><Relationship Id="rId4" Type="http://schemas.openxmlformats.org/officeDocument/2006/relationships/hyperlink" Target="https://codeweek.eu/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14700" y="1563688"/>
            <a:ext cx="5829300" cy="14573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3600" b="1">
                <a:solidFill>
                  <a:schemeClr val="bg2"/>
                </a:solidFill>
              </a:rPr>
              <a:t>AB Kod Haftası Okulda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36096" y="2622877"/>
            <a:ext cx="3262312" cy="1751012"/>
          </a:xfrm>
        </p:spPr>
        <p:txBody>
          <a:bodyPr/>
          <a:lstStyle/>
          <a:p>
            <a:r>
              <a:rPr lang="tr-TR">
                <a:solidFill>
                  <a:schemeClr val="bg2"/>
                </a:solidFill>
              </a:rPr>
              <a:t>AB Kod Haftası’nı tüm Avrupa ve Batı Balkanlar’daki okullara getiriyoruz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600950" y="4870450"/>
            <a:ext cx="1543050" cy="273050"/>
          </a:xfrm>
        </p:spPr>
        <p:txBody>
          <a:bodyPr/>
          <a:lstStyle/>
          <a:p>
            <a:fld id="{EADC8477-BC60-482C-A504-EEFEAA9040EE}" type="slidenum">
              <a:rPr lang="en-GB" smtClean="0"/>
              <a:t>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6CB4D6-9AD5-374C-8366-924AA91F5D86}"/>
              </a:ext>
            </a:extLst>
          </p:cNvPr>
          <p:cNvSpPr/>
          <p:nvPr/>
        </p:nvSpPr>
        <p:spPr>
          <a:xfrm>
            <a:off x="1907704" y="401191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B5C22"/>
                </a:solidFill>
                <a:latin typeface="EC Square Sans Cond Pro Medium" panose="020B0606000000020004" pitchFamily="34" charset="0"/>
              </a:rPr>
              <a:t>yıl</a:t>
            </a:r>
          </a:p>
        </p:txBody>
      </p:sp>
    </p:spTree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1730" y="1329612"/>
            <a:ext cx="5076564" cy="756084"/>
          </a:xfrm>
        </p:spPr>
        <p:txBody>
          <a:bodyPr>
            <a:noAutofit/>
          </a:bodyPr>
          <a:lstStyle/>
          <a:p>
            <a:pPr marL="214308">
              <a:spcAft>
                <a:spcPts val="900"/>
              </a:spcAft>
            </a:pPr>
            <a:r>
              <a:rPr lang="tr-TR">
                <a:hlinkClick r:id="rId3"/>
              </a:rPr>
              <a:t>Code Week 4 All Mücadelesine</a:t>
            </a:r>
            <a:r>
              <a:rPr lang="tr-TR"/>
              <a:t> katılın ve Mükemmeliyet Sertifikasını kazanın!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10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Bu mücadelede yer almak istiyor musunuz?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680012" y="2463741"/>
            <a:ext cx="3078342" cy="135888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500">
                <a:solidFill>
                  <a:schemeClr val="bg1">
                    <a:lumMod val="75000"/>
                  </a:schemeClr>
                </a:solidFill>
              </a:rPr>
              <a:t>Sizin gibi düşünen organizatörlerle bağlantı kurun ve en az: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tr-TR" sz="1350">
                <a:solidFill>
                  <a:schemeClr val="bg1"/>
                </a:solidFill>
              </a:rPr>
              <a:t>10 aktivite veya 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tr-TR" sz="1350">
                <a:solidFill>
                  <a:schemeClr val="bg1"/>
                </a:solidFill>
              </a:rPr>
              <a:t>3 ülkeyi dâhil edin.</a:t>
            </a:r>
          </a:p>
        </p:txBody>
      </p:sp>
      <p:pic>
        <p:nvPicPr>
          <p:cNvPr id="6146" name="Picture 2" descr="S:\F17001 - DG COMM Media Relations\3_Work\33_Work-in-process\8510150 - DG CONNECT EU Code Week\3_Work\WP2\Materials\1.Test MXG\visuals update ppt\PPT visuals_Aw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42" y="2193920"/>
            <a:ext cx="2160000" cy="21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1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396653"/>
            <a:ext cx="3337266" cy="3394472"/>
          </a:xfrm>
        </p:spPr>
        <p:txBody>
          <a:bodyPr/>
          <a:lstStyle/>
          <a:p>
            <a:r>
              <a:rPr lang="tr-TR"/>
              <a:t>Burada aşağıdakileri bulacaksınız:</a:t>
            </a:r>
          </a:p>
          <a:p>
            <a:pPr lvl="1"/>
            <a:r>
              <a:rPr lang="tr-TR"/>
              <a:t> Kod Haftası rozeti</a:t>
            </a:r>
          </a:p>
          <a:p>
            <a:pPr lvl="1"/>
            <a:r>
              <a:rPr lang="tr-TR"/>
              <a:t> Kod Haftası logosu</a:t>
            </a:r>
          </a:p>
          <a:p>
            <a:pPr lvl="1"/>
            <a:r>
              <a:rPr lang="tr-TR"/>
              <a:t> Kod Haftası Okulda broşürü</a:t>
            </a:r>
          </a:p>
          <a:p>
            <a:pPr lvl="1"/>
            <a:r>
              <a:rPr lang="tr-TR"/>
              <a:t> Kod Haftası Okulda bilgi görseli</a:t>
            </a:r>
          </a:p>
          <a:p>
            <a:pPr lvl="1"/>
            <a:r>
              <a:rPr lang="tr-TR"/>
              <a:t> Kod Haftası Okulda afişi</a:t>
            </a:r>
          </a:p>
          <a:p>
            <a:pPr lvl="1"/>
            <a:r>
              <a:rPr lang="tr-TR"/>
              <a:t> Öğrencileriniz için katılım sertifikaları</a:t>
            </a:r>
          </a:p>
          <a:p>
            <a:pPr lvl="1"/>
            <a:r>
              <a:rPr lang="tr-TR"/>
              <a:t> Bilgilendirici sunum</a:t>
            </a:r>
          </a:p>
          <a:p>
            <a:pPr lvl="1"/>
            <a:r>
              <a:rPr lang="tr-TR"/>
              <a:t> Sosyal medya çerçevesi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Öğretmenler araç kiti</a:t>
            </a:r>
          </a:p>
        </p:txBody>
      </p:sp>
      <p:pic>
        <p:nvPicPr>
          <p:cNvPr id="7170" name="Picture 2" descr="S:\F17001 - DG COMM Media Relations\3_Work\33_Work-in-process\8510150 - DG CONNECT EU Code Week\3_Work\WP2\Materials\1.Test MXG\visuals update ppt\PPT visuals_Blond gir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r="4631"/>
          <a:stretch/>
        </p:blipFill>
        <p:spPr bwMode="auto">
          <a:xfrm>
            <a:off x="1820281" y="1437624"/>
            <a:ext cx="2663931" cy="29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7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4469" y="1547514"/>
            <a:ext cx="3656129" cy="10142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tr-TR"/>
              <a:t>Ülkenizin AB Kod Haftası Elçisi ve Lider Öğretmenlerle iletişime geçin:</a:t>
            </a:r>
          </a:p>
          <a:p>
            <a:pPr algn="r"/>
            <a:r>
              <a:rPr lang="tr-TR">
                <a:ea typeface="+mn-lt"/>
                <a:cs typeface="+mn-lt"/>
                <a:hlinkClick r:id="rId2"/>
              </a:rPr>
              <a:t>Avrupa Kod Haftası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24033" y="181592"/>
            <a:ext cx="6550496" cy="857250"/>
          </a:xfrm>
        </p:spPr>
        <p:txBody>
          <a:bodyPr/>
          <a:lstStyle/>
          <a:p>
            <a:r>
              <a:rPr lang="tr-TR"/>
              <a:t>İletişime geçin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1333" y="3937596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>
                <a:solidFill>
                  <a:schemeClr val="bg1">
                    <a:lumMod val="50000"/>
                  </a:schemeClr>
                </a:solidFill>
              </a:rPr>
              <a:t>Öğretmenler için destek:</a:t>
            </a:r>
          </a:p>
          <a:p>
            <a:pPr algn="just"/>
            <a:r>
              <a:rPr lang="tr-TR">
                <a:solidFill>
                  <a:schemeClr val="bg1">
                    <a:lumMod val="50000"/>
                  </a:schemeClr>
                </a:solidFill>
                <a:hlinkClick r:id="rId3"/>
              </a:rPr>
              <a:t>school@codeweek.eu</a:t>
            </a:r>
          </a:p>
        </p:txBody>
      </p:sp>
      <p:pic>
        <p:nvPicPr>
          <p:cNvPr id="8195" name="Picture 3" descr="S:\F17001 - DG COMM Media Relations\3_Work\33_Work-in-process\8510150 - DG CONNECT EU Code Week\3_Work\WP2\Materials\1.Test MXG\visuals update ppt\PPT visuals_Get in tou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74" y="3356743"/>
            <a:ext cx="1350000" cy="13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391CEB-875B-9E7C-8F23-A51833D31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883" y="938644"/>
            <a:ext cx="2052043" cy="28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9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#CodeWeek ile aramıza katılın</a:t>
            </a:r>
          </a:p>
        </p:txBody>
      </p:sp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15" y="1507871"/>
            <a:ext cx="584978" cy="5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31" y="2315291"/>
            <a:ext cx="519448" cy="5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7" y="2834739"/>
            <a:ext cx="745225" cy="7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34049" y="1634985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codeweek.eu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4050" y="2343957"/>
            <a:ext cx="24286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9531" y="3057989"/>
            <a:ext cx="24286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tr-TR" sz="1800"/>
              <a:t>@CodeEU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531" y="3701820"/>
            <a:ext cx="24286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r-TR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pic>
        <p:nvPicPr>
          <p:cNvPr id="1026" name="Picture 2" descr="C:\Users\MXG\Desktop\Insta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17" y="3653519"/>
            <a:ext cx="460646" cy="4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E4E6F-EC62-485D-BA37-4FC1D974EA20}"/>
              </a:ext>
            </a:extLst>
          </p:cNvPr>
          <p:cNvSpPr txBox="1"/>
          <p:nvPr/>
        </p:nvSpPr>
        <p:spPr>
          <a:xfrm>
            <a:off x="4020294" y="4257006"/>
            <a:ext cx="2472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chemeClr val="bg1">
                    <a:lumMod val="50000"/>
                  </a:schemeClr>
                </a:solidFill>
                <a:latin typeface="+mj-lt"/>
              </a:rPr>
              <a:t>linkedin.com/company/codeweek/</a:t>
            </a:r>
          </a:p>
        </p:txBody>
      </p:sp>
      <p:pic>
        <p:nvPicPr>
          <p:cNvPr id="4" name="Picture 1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22BA68B-F9D2-42D3-805C-F66A686C9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241" y="4384902"/>
            <a:ext cx="387804" cy="3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4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434" y="1221602"/>
            <a:ext cx="5803162" cy="615478"/>
          </a:xfrm>
        </p:spPr>
        <p:txBody>
          <a:bodyPr>
            <a:noAutofit/>
          </a:bodyPr>
          <a:lstStyle/>
          <a:p>
            <a:pPr algn="ctr"/>
            <a:r>
              <a:rPr lang="tr-TR"/>
              <a:t>Gönüllüler tarafından düzenlenen bir taban hareketidir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418356"/>
            <a:ext cx="5672490" cy="857250"/>
          </a:xfrm>
        </p:spPr>
        <p:txBody>
          <a:bodyPr/>
          <a:lstStyle/>
          <a:p>
            <a:r>
              <a:rPr lang="tr-TR"/>
              <a:t>AB Kod Haftası nedir?</a:t>
            </a:r>
          </a:p>
        </p:txBody>
      </p:sp>
      <p:sp>
        <p:nvSpPr>
          <p:cNvPr id="10" name="AutoShape 2" descr="Image result for logo european commission transparent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94" y="3985871"/>
            <a:ext cx="1404156" cy="8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2573779" y="4132348"/>
            <a:ext cx="2106234" cy="5261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">
                <a:solidFill>
                  <a:schemeClr val="bg1"/>
                </a:solidFill>
              </a:rPr>
              <a:t>Avrupa Komisyonu tarafından desteklenir</a:t>
            </a:r>
            <a:r>
              <a:rPr lang="tr-TR" sz="1350">
                <a:solidFill>
                  <a:schemeClr val="bg1"/>
                </a:solidFill>
                <a:hlinkClick r:id="rId4"/>
              </a:rPr>
              <a:t> </a:t>
            </a:r>
          </a:p>
        </p:txBody>
      </p:sp>
      <p:pic>
        <p:nvPicPr>
          <p:cNvPr id="4098" name="Picture 2" descr="Lâimage contient peut-ÃªtreÂ : 8 personnes, personnes souriantes, personnes debout, terrain de basketball et intÃ©rieu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 bwMode="auto">
          <a:xfrm>
            <a:off x="2330754" y="1695213"/>
            <a:ext cx="4698523" cy="21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9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221602"/>
            <a:ext cx="5497506" cy="3481072"/>
          </a:xfrm>
        </p:spPr>
        <p:txBody>
          <a:bodyPr>
            <a:normAutofit/>
          </a:bodyPr>
          <a:lstStyle/>
          <a:p>
            <a:pPr algn="just"/>
            <a:r>
              <a:rPr lang="tr-TR"/>
              <a:t>Aşağıdakileri hedefliyoruz:</a:t>
            </a:r>
          </a:p>
          <a:p>
            <a:pPr lvl="1"/>
            <a:r>
              <a:rPr lang="tr-TR"/>
              <a:t>Sayısal düşünmeyi, kodlamayı ve teknolojiye yönelik aktiviteleri teşvik etmek</a:t>
            </a:r>
          </a:p>
          <a:p>
            <a:pPr lvl="1"/>
            <a:r>
              <a:rPr lang="tr-TR"/>
              <a:t>Fikirleri kodlama yoluyla hayata geçirmek ve programlamayı daha bilinir hâle getirmek</a:t>
            </a:r>
          </a:p>
          <a:p>
            <a:pPr lvl="1"/>
            <a:r>
              <a:rPr lang="tr-TR"/>
              <a:t>Motivasyon sahibi kişileri bir araya getirerek dijital dünyayı keşfetmelerini ve öğrenmelerini sağlamak</a:t>
            </a:r>
          </a:p>
          <a:p>
            <a:pPr algn="just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418356"/>
            <a:ext cx="6406480" cy="857250"/>
          </a:xfrm>
        </p:spPr>
        <p:txBody>
          <a:bodyPr/>
          <a:lstStyle/>
          <a:p>
            <a:r>
              <a:rPr lang="tr-TR"/>
              <a:t>Amaç nedir?</a:t>
            </a:r>
          </a:p>
        </p:txBody>
      </p:sp>
      <p:pic>
        <p:nvPicPr>
          <p:cNvPr id="8" name="Picture 2" descr="S:\F17001 - DG COMM Media Relations\3_Work\33_Work-in-process\8510150 - DG CONNECT EU Code Week\3_Work\WP2\Materials\Toolkits\2019\EU Code Week 2019 Communications Toolkit\Social Media\Post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3635896" y="3101649"/>
            <a:ext cx="3546392" cy="1531835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8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4018" y="1977687"/>
            <a:ext cx="2851212" cy="1317557"/>
          </a:xfrm>
        </p:spPr>
        <p:txBody>
          <a:bodyPr>
            <a:normAutofit/>
          </a:bodyPr>
          <a:lstStyle/>
          <a:p>
            <a:r>
              <a:rPr lang="tr-TR"/>
              <a:t>Sayısal düşünme, problem çözme, eleştirel muhakeme, mantık, takım çalışması ve yaratıcılıktan oluşan bir beceri setidir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418356"/>
            <a:ext cx="6406480" cy="857250"/>
          </a:xfrm>
        </p:spPr>
        <p:txBody>
          <a:bodyPr/>
          <a:lstStyle/>
          <a:p>
            <a:r>
              <a:rPr lang="tr-TR"/>
              <a:t>Kodlama nedir?</a:t>
            </a:r>
          </a:p>
        </p:txBody>
      </p:sp>
      <p:pic>
        <p:nvPicPr>
          <p:cNvPr id="1026" name="Picture 2" descr="S:\F17001 - DG COMM Media Relations\3_Work\33_Work-in-process\8510150 - DG CONNECT EU Code Week\3_Work\WP2\Materials\1.Test MXG\visuals update ppt\PPT visuals_Ginger gu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1491630"/>
            <a:ext cx="2430000" cy="24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4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2601" y="1491631"/>
            <a:ext cx="3115271" cy="2628339"/>
          </a:xfrm>
        </p:spPr>
        <p:txBody>
          <a:bodyPr>
            <a:noAutofit/>
          </a:bodyPr>
          <a:lstStyle/>
          <a:p>
            <a:pPr lvl="1"/>
            <a:r>
              <a:rPr lang="tr-TR"/>
              <a:t>Eğitim sistemlerinde yenilik algısını teşvik etmek için</a:t>
            </a:r>
          </a:p>
          <a:p>
            <a:pPr lvl="1"/>
            <a:r>
              <a:rPr lang="tr-TR"/>
              <a:t>Tüm öğrencilere dijital yaratıcılık yolunda ilk adımı atma fırsatı vermek için</a:t>
            </a:r>
          </a:p>
          <a:p>
            <a:pPr lvl="1"/>
            <a:r>
              <a:rPr lang="tr-TR"/>
              <a:t>Öğrencilere sorumluluk yüklemek ve kendilerini çevreleyen dünyayı daha iyi anlamalarına yardımcı olmak için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720" y="418356"/>
            <a:ext cx="6406480" cy="857250"/>
          </a:xfrm>
        </p:spPr>
        <p:txBody>
          <a:bodyPr/>
          <a:lstStyle/>
          <a:p>
            <a:r>
              <a:rPr lang="tr-TR"/>
              <a:t>Neden okullarda?</a:t>
            </a:r>
          </a:p>
        </p:txBody>
      </p:sp>
      <p:pic>
        <p:nvPicPr>
          <p:cNvPr id="2050" name="Picture 2" descr="S:\F17001 - DG COMM Media Relations\3_Work\33_Work-in-process\8510150 - DG CONNECT EU Code Week\3_Work\WP2\Materials\1.Test MXG\visuals update ppt\PPT visuals_Resour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1491630"/>
            <a:ext cx="243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5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6983" y="747329"/>
            <a:ext cx="5659524" cy="14041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3995" indent="-213995">
              <a:spcAft>
                <a:spcPts val="900"/>
              </a:spcAft>
            </a:pPr>
            <a:r>
              <a:rPr lang="tr-TR"/>
              <a:t>Kendi kodlama aktivitenizi düzenleyin:</a:t>
            </a:r>
          </a:p>
          <a:p>
            <a:pPr marL="556895" lvl="1" indent="-213995"/>
            <a:r>
              <a:rPr lang="tr-TR">
                <a:ea typeface="+mn-lt"/>
                <a:cs typeface="+mn-lt"/>
                <a:hlinkClick r:id="rId3"/>
              </a:rPr>
              <a:t>https://codeweek.eu/add</a:t>
            </a:r>
            <a:r>
              <a:rPr lang="tr-TR"/>
              <a:t> adresini ziyaret edin</a:t>
            </a:r>
          </a:p>
          <a:p>
            <a:pPr marL="556895" lvl="1" indent="-213995"/>
            <a:r>
              <a:rPr lang="tr-TR"/>
              <a:t>Bir konu seçip hedef kitlenizi belirleyin ve aktivitenizi kayıt edin:</a:t>
            </a:r>
          </a:p>
          <a:p>
            <a:pPr marL="213995" indent="-213995">
              <a:spcAft>
                <a:spcPts val="900"/>
              </a:spcAft>
            </a:pPr>
            <a:endParaRPr lang="en-GB">
              <a:solidFill>
                <a:schemeClr val="bg1">
                  <a:lumMod val="50000"/>
                </a:schemeClr>
              </a:solidFill>
            </a:endParaRPr>
          </a:p>
          <a:p>
            <a:pPr marL="213995" indent="-213995">
              <a:spcAft>
                <a:spcPts val="900"/>
              </a:spcAft>
            </a:pP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7704" y="137998"/>
            <a:ext cx="6550496" cy="857250"/>
          </a:xfrm>
        </p:spPr>
        <p:txBody>
          <a:bodyPr/>
          <a:lstStyle/>
          <a:p>
            <a:r>
              <a:rPr lang="tr-TR"/>
              <a:t>Nasıl katılabilirim?</a:t>
            </a: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901BFB-DA49-5FCC-034B-70B81A667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519" y="1950311"/>
            <a:ext cx="2204172" cy="29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hlinkClick r:id="rId2"/>
            </a:endParaRPr>
          </a:p>
          <a:p>
            <a:endParaRPr lang="en-GB">
              <a:hlinkClick r:id="rId2"/>
            </a:endParaRPr>
          </a:p>
          <a:p>
            <a:endParaRPr lang="en-GB">
              <a:hlinkClick r:id="rId2"/>
            </a:endParaRPr>
          </a:p>
          <a:p>
            <a:endParaRPr lang="en-GB">
              <a:hlinkClick r:id="rId2"/>
            </a:endParaRPr>
          </a:p>
          <a:p>
            <a:endParaRPr lang="en-GB">
              <a:hlinkClick r:id="rId2"/>
            </a:endParaRPr>
          </a:p>
          <a:p>
            <a:endParaRPr lang="en-GB">
              <a:hlinkClick r:id="rId2"/>
            </a:endParaRPr>
          </a:p>
          <a:p>
            <a:endParaRPr lang="en-GB">
              <a:hlinkClick r:id="rId2"/>
            </a:endParaRPr>
          </a:p>
          <a:p>
            <a:endParaRPr lang="en-GB">
              <a:hlinkClick r:id="rId2"/>
            </a:endParaRPr>
          </a:p>
          <a:p>
            <a:pPr algn="ctr"/>
            <a:endParaRPr lang="en-GB" sz="1200">
              <a:hlinkClick r:id="rId2"/>
            </a:endParaRPr>
          </a:p>
          <a:p>
            <a:pPr algn="ctr"/>
            <a:r>
              <a:rPr lang="tr-TR">
                <a:hlinkClick r:id="rId2"/>
              </a:rPr>
              <a:t>www.codeweek.eu/add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Aktivitenizi haritaya kaydedin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BB0DAEB-EE89-4B9C-A985-534C757C8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" t="13436" r="16504" b="14971"/>
          <a:stretch/>
        </p:blipFill>
        <p:spPr>
          <a:xfrm>
            <a:off x="2438400" y="1190625"/>
            <a:ext cx="5787902" cy="28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7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827016"/>
            <a:ext cx="7543800" cy="857250"/>
          </a:xfrm>
        </p:spPr>
        <p:txBody>
          <a:bodyPr/>
          <a:lstStyle/>
          <a:p>
            <a:r>
              <a:rPr lang="tr-TR"/>
              <a:t>Destek ve bilgiye nereden ulaşabilirim?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244111" y="1684266"/>
            <a:ext cx="3510390" cy="2430269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AB Kod Haftası’na ilk defa mı katılıyorsunuz?</a:t>
            </a:r>
          </a:p>
          <a:p>
            <a:pPr lvl="1"/>
            <a:r>
              <a:rPr lang="tr-TR" sz="15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Nasıl yaparım</a:t>
            </a:r>
            <a:r>
              <a:rPr lang="tr-TR" sz="1500" dirty="0">
                <a:solidFill>
                  <a:schemeClr val="bg1">
                    <a:lumMod val="75000"/>
                  </a:schemeClr>
                </a:solidFill>
              </a:rPr>
              <a:t> sayfamıza göz atın</a:t>
            </a:r>
          </a:p>
          <a:p>
            <a:pPr lvl="0"/>
            <a:endParaRPr lang="en-US" sz="1350" dirty="0"/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Yardıma mı ihtiyacınız var?</a:t>
            </a:r>
          </a:p>
          <a:p>
            <a:pPr lvl="1"/>
            <a:r>
              <a:rPr lang="tr-TR" sz="1500" dirty="0">
                <a:solidFill>
                  <a:schemeClr val="bg1">
                    <a:lumMod val="75000"/>
                  </a:schemeClr>
                </a:solidFill>
              </a:rPr>
              <a:t>İlham almanın yanı sıra bilgisayara bile ihtiyaç duymadan aktivite düzenleme hakkında daha fazla bilgi için Kaynaklar bölümünü ziyaret edebilirsiniz!</a:t>
            </a:r>
          </a:p>
        </p:txBody>
      </p:sp>
      <p:pic>
        <p:nvPicPr>
          <p:cNvPr id="4098" name="Picture 2" descr="S:\F17001 - DG COMM Media Relations\3_Work\33_Work-in-process\8510150 - DG CONNECT EU Code Week\3_Work\WP2\Materials\1.Test MXG\visuals update ppt\PPT visuals_Black gi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01" y="1707654"/>
            <a:ext cx="2430000" cy="24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5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7704" y="1180252"/>
            <a:ext cx="6550496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>
                <a:solidFill>
                  <a:schemeClr val="tx2"/>
                </a:solidFill>
              </a:rPr>
              <a:t>Kod Haftası web sitesinin çeşitli bölümlerinden, sınıfınızda kodlama aktiviteleri düzenlemeye başlamak üzere ilham alabilirsiniz:</a:t>
            </a:r>
          </a:p>
          <a:p>
            <a:pPr marL="556895" lvl="1" indent="-213995"/>
            <a:r>
              <a:rPr lang="tr-TR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Kodlamanın okullardaki önemi</a:t>
            </a:r>
            <a:r>
              <a:rPr lang="tr-TR">
                <a:solidFill>
                  <a:schemeClr val="tx2"/>
                </a:solidFill>
              </a:rPr>
              <a:t> ile ilgili detaylı bilgi</a:t>
            </a:r>
          </a:p>
          <a:p>
            <a:pPr marL="556895" lvl="1" indent="-213995"/>
            <a:r>
              <a:rPr lang="tr-TR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Uzaktan öğretim</a:t>
            </a:r>
            <a:r>
              <a:rPr lang="tr-TR">
                <a:solidFill>
                  <a:schemeClr val="tx2"/>
                </a:solidFill>
              </a:rPr>
              <a:t> ile ilgili bilgi</a:t>
            </a:r>
          </a:p>
          <a:p>
            <a:pPr marL="556895" lvl="1" indent="-213995"/>
            <a:r>
              <a:rPr lang="tr-TR">
                <a:solidFill>
                  <a:schemeClr val="tx2"/>
                </a:solidFill>
              </a:rPr>
              <a:t>Kullanıma hazır ders planları da içeren ücretsiz </a:t>
            </a:r>
            <a:r>
              <a:rPr lang="tr-TR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öğretmen eğitim modülleri</a:t>
            </a:r>
          </a:p>
          <a:p>
            <a:pPr marL="556895" lvl="1" indent="-213995"/>
            <a:r>
              <a:rPr lang="tr-TR">
                <a:solidFill>
                  <a:schemeClr val="tx2"/>
                </a:solidFill>
              </a:rPr>
              <a:t>İlham veren çeşitli konular üzerine </a:t>
            </a:r>
            <a:r>
              <a:rPr lang="tr-TR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Kod Haftası Podcast serileri</a:t>
            </a:r>
          </a:p>
          <a:p>
            <a:pPr marL="556895" lvl="1" indent="-213995"/>
            <a:r>
              <a:rPr lang="tr-TR">
                <a:solidFill>
                  <a:schemeClr val="tx2"/>
                </a:solidFill>
              </a:rPr>
              <a:t>Ortaklarımız ve Topluluk tarafından sağlanan </a:t>
            </a:r>
            <a:r>
              <a:rPr lang="tr-TR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 kaynaklar</a:t>
            </a:r>
          </a:p>
          <a:p>
            <a:pPr marL="556895" lvl="1" indent="-213995"/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8600" y="4869657"/>
            <a:ext cx="2362200" cy="273844"/>
          </a:xfrm>
          <a:prstGeom prst="rect">
            <a:avLst/>
          </a:prstGeom>
        </p:spPr>
        <p:txBody>
          <a:bodyPr/>
          <a:lstStyle/>
          <a:p>
            <a:fld id="{ABA3E724-162C-434E-BC47-13AF86BC7030}" type="datetime1">
              <a:rPr lang="fr-BE" smtClean="0"/>
              <a:t>15-04-22</a:t>
            </a:fld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4869657"/>
            <a:ext cx="2057400" cy="273844"/>
          </a:xfrm>
        </p:spPr>
        <p:txBody>
          <a:bodyPr/>
          <a:lstStyle/>
          <a:p>
            <a:fld id="{EADC8477-BC60-482C-A504-EEFEAA9040EE}" type="slidenum">
              <a:rPr lang="en-GB" smtClean="0"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7704" y="358647"/>
            <a:ext cx="6550496" cy="857250"/>
          </a:xfrm>
        </p:spPr>
        <p:txBody>
          <a:bodyPr/>
          <a:lstStyle/>
          <a:p>
            <a:r>
              <a:rPr lang="tr-TR"/>
              <a:t>Kaynaklar</a:t>
            </a:r>
          </a:p>
        </p:txBody>
      </p:sp>
      <p:pic>
        <p:nvPicPr>
          <p:cNvPr id="5122" name="Picture 2" descr="S:\F17001 - DG COMM Media Relations\3_Work\33_Work-in-process\8510150 - DG CONNECT EU Code Week\3_Work\WP2\Materials\1.Test MXG\visuals update ppt\PPT visuals_Schoo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2" y="3479301"/>
            <a:ext cx="3085039" cy="15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02.07.19" id="{6342E7A0-DA07-6045-B0F6-EE6999B57C28}" vid="{398CF691-A9BA-404C-A50B-0594E4ECF4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0BA3EA1FE41A48A631AA12CEBB2FF0" ma:contentTypeVersion="13" ma:contentTypeDescription="Crear nuevo documento." ma:contentTypeScope="" ma:versionID="ca809a644b0a3ae46b90d607e349fa3b">
  <xsd:schema xmlns:xsd="http://www.w3.org/2001/XMLSchema" xmlns:xs="http://www.w3.org/2001/XMLSchema" xmlns:p="http://schemas.microsoft.com/office/2006/metadata/properties" xmlns:ns2="28ed548b-06d4-4d5d-ada0-bc6201e4ab8f" xmlns:ns3="3df8c997-6be4-4ad3-bcd7-b437e60cf1dd" targetNamespace="http://schemas.microsoft.com/office/2006/metadata/properties" ma:root="true" ma:fieldsID="d0f915da5d1a018d58ca531ee0ab40f9" ns2:_="" ns3:_="">
    <xsd:import namespace="28ed548b-06d4-4d5d-ada0-bc6201e4ab8f"/>
    <xsd:import namespace="3df8c997-6be4-4ad3-bcd7-b437e60cf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d548b-06d4-4d5d-ada0-bc6201e4a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8c997-6be4-4ad3-bcd7-b437e60cf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94A68-4DBA-4635-9301-D5EB85424C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ACEADB-6305-47AB-9806-7C50C9386B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2D4226-2480-4FF9-B39B-779CA478673A}"/>
</file>

<file path=docProps/app.xml><?xml version="1.0" encoding="utf-8"?>
<Properties xmlns="http://schemas.openxmlformats.org/officeDocument/2006/extended-properties" xmlns:vt="http://schemas.openxmlformats.org/officeDocument/2006/docPropsVTypes">
  <Template>EU_CodeWeek_02.07.19_V2</Template>
  <TotalTime>0</TotalTime>
  <Words>418</Words>
  <Application>Microsoft Office PowerPoint</Application>
  <PresentationFormat>Pokaz na ekranie (16:9)</PresentationFormat>
  <Paragraphs>100</Paragraphs>
  <Slides>13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EC Square Sans Cond Pro Medium</vt:lpstr>
      <vt:lpstr>EC Square Sans Pro</vt:lpstr>
      <vt:lpstr>EC Square Sans Pro Medium</vt:lpstr>
      <vt:lpstr>Office Theme</vt:lpstr>
      <vt:lpstr>AB Kod Haftası Okulda</vt:lpstr>
      <vt:lpstr>AB Kod Haftası nedir?</vt:lpstr>
      <vt:lpstr>Amaç nedir?</vt:lpstr>
      <vt:lpstr>Kodlama nedir?</vt:lpstr>
      <vt:lpstr>Neden okullarda?</vt:lpstr>
      <vt:lpstr>Nasıl katılabilirim?</vt:lpstr>
      <vt:lpstr>Aktivitenizi haritaya kaydedin</vt:lpstr>
      <vt:lpstr>Destek ve bilgiye nereden ulaşabilirim?</vt:lpstr>
      <vt:lpstr>Kaynaklar</vt:lpstr>
      <vt:lpstr>Bu mücadelede yer almak istiyor musunuz?</vt:lpstr>
      <vt:lpstr>Öğretmenler araç kiti</vt:lpstr>
      <vt:lpstr>İletişime geçin</vt:lpstr>
      <vt:lpstr>#CodeWeek ile aramıza katılın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Week at School</dc:title>
  <dc:creator>Gillebert, Margaux</dc:creator>
  <cp:lastModifiedBy>Translavic, Iwona Burza</cp:lastModifiedBy>
  <cp:revision>4</cp:revision>
  <dcterms:created xsi:type="dcterms:W3CDTF">2019-07-05T07:41:55Z</dcterms:created>
  <dcterms:modified xsi:type="dcterms:W3CDTF">2022-04-15T08:44:15Z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0x0101006F0BA3EA1FE41A48A631AA12CEBB2FF0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2022-04-12T07:00:43Z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6a9fe2e2-d0b9-405e-b4f3-387b0aeffee8</vt:lpwstr>
  </property>
  <property fmtid="{D5CDD505-2E9C-101B-9397-08002B2CF9AE}" pid="9" name="MSIP_Label_6bd9ddd1-4d20-43f6-abfa-fc3c07406f94_ContentBits">
    <vt:lpwstr>0</vt:lpwstr>
  </property>
</Properties>
</file>